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1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2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  <p:sldMasterId id="2147483892" r:id="rId2"/>
    <p:sldMasterId id="2147483904" r:id="rId3"/>
    <p:sldMasterId id="2147483916" r:id="rId4"/>
    <p:sldMasterId id="2147483928" r:id="rId5"/>
    <p:sldMasterId id="2147483940" r:id="rId6"/>
    <p:sldMasterId id="2147483952" r:id="rId7"/>
    <p:sldMasterId id="2147484046" r:id="rId8"/>
    <p:sldMasterId id="2147484300" r:id="rId9"/>
    <p:sldMasterId id="2147484407" r:id="rId10"/>
    <p:sldMasterId id="2147484419" r:id="rId11"/>
    <p:sldMasterId id="2147484422" r:id="rId12"/>
    <p:sldMasterId id="2147484434" r:id="rId13"/>
  </p:sldMasterIdLst>
  <p:notesMasterIdLst>
    <p:notesMasterId r:id="rId62"/>
  </p:notesMasterIdLst>
  <p:handoutMasterIdLst>
    <p:handoutMasterId r:id="rId63"/>
  </p:handoutMasterIdLst>
  <p:sldIdLst>
    <p:sldId id="256" r:id="rId14"/>
    <p:sldId id="288" r:id="rId15"/>
    <p:sldId id="283" r:id="rId16"/>
    <p:sldId id="284" r:id="rId17"/>
    <p:sldId id="285" r:id="rId18"/>
    <p:sldId id="286" r:id="rId19"/>
    <p:sldId id="287" r:id="rId20"/>
    <p:sldId id="289" r:id="rId21"/>
    <p:sldId id="290" r:id="rId22"/>
    <p:sldId id="291" r:id="rId23"/>
    <p:sldId id="292" r:id="rId24"/>
    <p:sldId id="261" r:id="rId25"/>
    <p:sldId id="293" r:id="rId26"/>
    <p:sldId id="294" r:id="rId27"/>
    <p:sldId id="272" r:id="rId28"/>
    <p:sldId id="273" r:id="rId29"/>
    <p:sldId id="274" r:id="rId30"/>
    <p:sldId id="257" r:id="rId31"/>
    <p:sldId id="258" r:id="rId32"/>
    <p:sldId id="259" r:id="rId33"/>
    <p:sldId id="260" r:id="rId34"/>
    <p:sldId id="278" r:id="rId35"/>
    <p:sldId id="296" r:id="rId36"/>
    <p:sldId id="295" r:id="rId37"/>
    <p:sldId id="303" r:id="rId38"/>
    <p:sldId id="304" r:id="rId39"/>
    <p:sldId id="263" r:id="rId40"/>
    <p:sldId id="264" r:id="rId41"/>
    <p:sldId id="265" r:id="rId42"/>
    <p:sldId id="266" r:id="rId43"/>
    <p:sldId id="267" r:id="rId44"/>
    <p:sldId id="275" r:id="rId45"/>
    <p:sldId id="268" r:id="rId46"/>
    <p:sldId id="297" r:id="rId47"/>
    <p:sldId id="298" r:id="rId48"/>
    <p:sldId id="299" r:id="rId49"/>
    <p:sldId id="300" r:id="rId50"/>
    <p:sldId id="301" r:id="rId51"/>
    <p:sldId id="302" r:id="rId52"/>
    <p:sldId id="281" r:id="rId53"/>
    <p:sldId id="269" r:id="rId54"/>
    <p:sldId id="270" r:id="rId55"/>
    <p:sldId id="271" r:id="rId56"/>
    <p:sldId id="262" r:id="rId57"/>
    <p:sldId id="276" r:id="rId58"/>
    <p:sldId id="277" r:id="rId59"/>
    <p:sldId id="282" r:id="rId60"/>
    <p:sldId id="280" r:id="rId6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77"/>
    <p:restoredTop sz="94610"/>
  </p:normalViewPr>
  <p:slideViewPr>
    <p:cSldViewPr>
      <p:cViewPr>
        <p:scale>
          <a:sx n="86" d="100"/>
          <a:sy n="86" d="100"/>
        </p:scale>
        <p:origin x="1448" y="1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66E5A9F-957C-C640-81CD-5EF2381350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81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33FC01B-A731-DE43-AFCA-04E1FE840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714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48FBCE-C49B-4842-BD9D-2722E76D7DE3}" type="slidenum">
              <a:rPr lang="en-US" sz="1200">
                <a:solidFill>
                  <a:srgbClr val="000000"/>
                </a:solidFill>
              </a:rPr>
              <a:pPr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7926CCE-10FA-D74C-B532-5B282576C347}" type="slidenum">
              <a:rPr lang="en-US" sz="1200">
                <a:solidFill>
                  <a:srgbClr val="000000"/>
                </a:solidFill>
              </a:rPr>
              <a:pPr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49C8197-558F-6745-880A-2AD19F0B57DA}" type="slidenum">
              <a:rPr lang="en-US" sz="1200">
                <a:solidFill>
                  <a:srgbClr val="000000"/>
                </a:solidFill>
              </a:rPr>
              <a:pPr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7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568E8E8-ABC8-6F4C-9866-6ACB2539F4C4}" type="slidenum">
              <a:rPr lang="en-US" sz="1200">
                <a:solidFill>
                  <a:srgbClr val="000000"/>
                </a:solidFill>
              </a:rPr>
              <a:pPr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9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41AA14A-B97F-A142-9876-98A4D40C9647}" type="slidenum">
              <a:rPr lang="en-US" sz="1200">
                <a:solidFill>
                  <a:srgbClr val="000000"/>
                </a:solidFill>
              </a:rPr>
              <a:pPr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1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4EE6183-A245-AB4D-893B-AC1298E18EAF}" type="slidenum">
              <a:rPr lang="en-US" sz="1200">
                <a:solidFill>
                  <a:srgbClr val="000000"/>
                </a:solidFill>
              </a:rPr>
              <a:pPr algn="r"/>
              <a:t>22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3FC01B-A731-DE43-AFCA-04E1FE8405B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4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D7B632-5BB0-D044-BCC7-31D63633A276}" type="slidenum">
              <a:rPr lang="en-US" sz="1200">
                <a:solidFill>
                  <a:srgbClr val="000000"/>
                </a:solidFill>
              </a:rPr>
              <a:pPr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5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3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D7B632-5BB0-D044-BCC7-31D63633A276}" type="slidenum">
              <a:rPr lang="en-US" sz="1200">
                <a:solidFill>
                  <a:srgbClr val="000000"/>
                </a:solidFill>
              </a:rPr>
              <a:pPr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5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9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D7B632-5BB0-D044-BCC7-31D63633A276}" type="slidenum">
              <a:rPr lang="en-US" sz="1200">
                <a:solidFill>
                  <a:srgbClr val="000000"/>
                </a:solidFill>
              </a:rPr>
              <a:pPr/>
              <a:t>25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5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423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D7B632-5BB0-D044-BCC7-31D63633A276}" type="slidenum">
              <a:rPr lang="en-US" sz="1200">
                <a:solidFill>
                  <a:srgbClr val="000000"/>
                </a:solidFill>
              </a:rPr>
              <a:pPr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5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6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4DAA4B-6FD8-1D42-9C15-07794E1001E5}" type="slidenum">
              <a:rPr lang="en-US" sz="1200">
                <a:solidFill>
                  <a:srgbClr val="000000"/>
                </a:solidFill>
              </a:rPr>
              <a:pPr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E2E98E-9933-BF4D-98BA-728749830A63}" type="slidenum">
              <a:rPr lang="en-US" sz="1200">
                <a:solidFill>
                  <a:srgbClr val="000000"/>
                </a:solidFill>
              </a:rPr>
              <a:pPr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9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E3A597-C38A-2B43-BC04-A1D951727181}" type="slidenum">
              <a:rPr lang="en-US" sz="1200">
                <a:solidFill>
                  <a:srgbClr val="000000"/>
                </a:solidFill>
              </a:rPr>
              <a:pPr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51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1EFDFC-D84E-594C-A15B-67EBC7DCD752}" type="slidenum">
              <a:rPr lang="en-US" sz="1200">
                <a:solidFill>
                  <a:srgbClr val="000000"/>
                </a:solidFill>
              </a:rPr>
              <a:pPr/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5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A714E0-BAEA-3E43-96A6-A6B10374A019}" type="slidenum">
              <a:rPr lang="en-US" sz="1200">
                <a:solidFill>
                  <a:srgbClr val="000000"/>
                </a:solidFill>
              </a:rPr>
              <a:pPr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55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0070D0-21C3-9549-8E20-AC136601C8D4}" type="slidenum">
              <a:rPr lang="en-US" sz="1200">
                <a:solidFill>
                  <a:srgbClr val="000000"/>
                </a:solidFill>
              </a:rPr>
              <a:pPr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rPr>
              <a:t>*</a:t>
            </a:r>
          </a:p>
        </p:txBody>
      </p:sp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8DBDC9-740A-1746-9794-C655DD79FD29}" type="slidenum">
              <a:rPr lang="en-US" sz="1200">
                <a:solidFill>
                  <a:srgbClr val="000000"/>
                </a:solidFill>
              </a:rPr>
              <a:pPr/>
              <a:t>33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D7B632-5BB0-D044-BCC7-31D63633A276}" type="slidenum">
              <a:rPr lang="en-US" sz="1200">
                <a:solidFill>
                  <a:srgbClr val="000000"/>
                </a:solidFill>
              </a:rPr>
              <a:pPr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5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EFDBAC-CDCE-5F44-AC22-110F106E2115}" type="slidenum">
              <a:rPr lang="en-US" sz="1200">
                <a:solidFill>
                  <a:srgbClr val="000000"/>
                </a:solidFill>
              </a:rPr>
              <a:pPr/>
              <a:t>41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59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FC14F09-2516-8644-9DFD-42CD96032FBF}" type="slidenum">
              <a:rPr lang="en-US" sz="1200">
                <a:solidFill>
                  <a:srgbClr val="000000"/>
                </a:solidFill>
              </a:rPr>
              <a:pPr/>
              <a:t>42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61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D4A1E3-6C8E-6F4A-812A-746CE6639F66}" type="slidenum">
              <a:rPr lang="en-US" sz="1200">
                <a:solidFill>
                  <a:srgbClr val="000000"/>
                </a:solidFill>
              </a:rPr>
              <a:pPr/>
              <a:t>43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63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BAD3C90-270F-9E4C-BA20-031243B59452}" type="slidenum">
              <a:rPr lang="en-US" sz="1200">
                <a:solidFill>
                  <a:srgbClr val="000000"/>
                </a:solidFill>
              </a:rPr>
              <a:pPr/>
              <a:t>44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5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45A2444-F21E-C342-95FD-643C76FB65EB}" type="slidenum">
              <a:rPr lang="en-US" sz="1200">
                <a:solidFill>
                  <a:srgbClr val="000000"/>
                </a:solidFill>
              </a:rPr>
              <a:pPr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5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D7B632-5BB0-D044-BCC7-31D63633A276}" type="slidenum">
              <a:rPr lang="en-US" sz="1200">
                <a:solidFill>
                  <a:srgbClr val="000000"/>
                </a:solidFill>
              </a:rPr>
              <a:pPr/>
              <a:t>46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5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47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rPr>
              <a:t>*</a:t>
            </a:r>
          </a:p>
        </p:txBody>
      </p:sp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rPr>
              <a:t>*</a:t>
            </a:r>
          </a:p>
        </p:txBody>
      </p:sp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rPr>
              <a:t>*</a:t>
            </a:r>
          </a:p>
        </p:txBody>
      </p:sp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rPr>
              <a:t>*</a:t>
            </a:r>
          </a:p>
        </p:txBody>
      </p:sp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9E3D7-8E52-2C46-8D96-F8FC0BC8B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29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2BB27-0B76-0D42-B9B5-74F1F59C4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384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69531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483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0981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2/2/23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76021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2/2/23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07284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2/2/23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6861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2/2/23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591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2/2/23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5461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2/2/23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57106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2/2/23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2619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887BE-64E0-D64F-AF99-15691F85D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933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2/2/23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30008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2/2/23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49926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2/2/23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709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2/2/23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36317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21064D-A222-5741-9384-1EE1B024C1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F54576-E840-9144-996E-599D5DE5D2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67509C-332E-9B40-A753-90208FC7EF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556D8-F538-3145-96B0-DE072C5C47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4139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9A965F-0727-734D-B7FF-A7E7272986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058689-74C0-8549-AE79-BA22531504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0C3857-D991-1F4E-AD73-9F75D2ABDB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8537B2-3C5A-8647-8700-8B6A9C3BC1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1001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71EC40-77DF-234D-B883-35FB7563EF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225BCF-F676-1040-BFCE-26FC471C68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F1F127-5016-B342-AD7C-ABF8391E5B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7D375-C527-6F4C-A8F9-7808BDFAA1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6775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AE85DA-409D-5B4B-B5C0-5015FF209A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A716B0-A3A4-DA45-A821-5D0AF45DA2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8EEBA9-A252-064C-9E76-FEAF8E0C3A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55439-F7A8-0245-B5EB-60CE122D6A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28780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5858F9C-FA21-3941-A2D8-05FC814452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78FAD7F-6145-4347-A187-B9D9D33C94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1644FC-50AA-FC45-8AD9-9B23BFA8D0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0BBDB3-98EC-D342-9376-981B66893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81404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96DEE8E-4162-6E48-BCE9-4E07F599E4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F5618A-0362-3449-B470-F49D523A11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1B5BA9F-85D0-F840-A718-E04C541669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0020A3-5EF7-8E4C-9D0C-F4DAA318B3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696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4C7CB-04C7-F04B-8A32-823AAF497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491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E163898-8A28-C84A-9C30-11E21A4EB6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D41A4FD-4ACD-6A40-9D71-B44097EA0B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D8FB479-835D-0C42-832B-AFFEE79AEE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F689DB-8FA1-2E43-BDFD-7F33DC52AA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570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D8AC94-A6C8-E341-9B26-5A4F737229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EEC190-3F8E-254A-975B-1BA416482E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BD729B-63B3-2844-8CAC-D7C689F73C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F326E-6E32-BA49-B507-C95DB43AD0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9059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B3D64C-0939-BA46-BA89-52FA04F223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B8DFA2-A3B2-BE49-950E-75927F003F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28008E-68BB-E242-ABE9-DAE352845B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3F3F8-D388-944C-B07E-171C446AA4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06970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AD3CBC-A56D-AE4D-944C-FE06C0C187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D0F05F-C9B8-774A-99A6-3C3F6E62D3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74E816-9E61-EF47-A3CA-4615CC1BA7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EF0DC2-1F6A-7A46-8E85-8FC6613110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1986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461635-46C3-584A-ADE3-CB8EF31B1E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D85474-7DCC-1E4A-8B86-85E2845469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F5836E-D510-FE4C-B23E-0577D79296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61B9EF-295C-F346-BB25-DD1514AA6A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682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5D7B7-5B94-2741-B559-C515AD97C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78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23498-93CB-0443-B1FC-438A6F92D2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52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C12E2-DEA5-294C-8F45-E3932A662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65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7E7E2-6DCC-9546-ACAE-B6AA4BD7E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81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12E6C-D24F-3A49-817E-2C9E6791B2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27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2353F-915B-594C-B2C1-02B8F5ECD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79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6ABF1-C73E-524E-BFAD-EBB81F393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6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72BDE-CBF9-544A-AD0C-AF0715C29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29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F41DB-E600-0242-8823-9C0AE443D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4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BBDA6-BAE0-C046-AE33-AA12C3318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96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DB94A-64DB-BE47-B0E7-AF6831BA8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19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6B64A-5D53-FD4C-B6CD-C88122E90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32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28546-A49F-C94E-8AEA-2821B63F7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77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3F713-B2EF-934D-BDE0-B3750309D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677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1652D-9070-8248-88E2-D396B40524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07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0E5F5-EEC2-7B4C-B4EC-4851C7BD4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39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61DFC-81A9-8746-8000-E55ECCD86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962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0297A-2AAA-FA4B-966B-C3CE39A72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67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BCB84-2C53-DF44-806D-513993AE0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94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B0E7F-789F-FE41-84EC-4DCD0316F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40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C3B57-17ED-6A46-8784-2A7710342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761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3B794-7C82-C349-831F-A9E319A25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2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36A15-2F8C-564F-913F-532674B6B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19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2F03C-7B41-234C-B5BD-E8D12F7D9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233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429BB-110D-6645-BC63-EED8F8019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259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310B7-71BD-1B4D-BC5D-9E9938467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549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32913-A20B-E24D-A399-77CF0208C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193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1DD1E-DE0D-8041-A794-F4202D6F69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90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BA0F9-C6ED-3643-886E-982D5AE8C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69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A8F61-6D2B-3147-9789-6689F0D5B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135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FEADB-B969-144C-B943-2F89D0943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996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6ECF8-FF54-DC4E-94A0-F86B7805D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19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C9629-B582-E641-A223-58027AAA7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457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8038B-3649-7E41-8285-BABDFD372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64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6A18C-8124-3E49-A153-536564DBF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392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4495800"/>
            <a:ext cx="7772400" cy="1524000"/>
          </a:xfrm>
          <a:effectLst>
            <a:outerShdw blurRad="63500" dist="25399" dir="2700000" algn="ctr" rotWithShape="0">
              <a:schemeClr val="bg2">
                <a:alpha val="75000"/>
              </a:schemeClr>
            </a:outerShdw>
          </a:effectLst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52800" y="990600"/>
            <a:ext cx="2362200" cy="2438400"/>
          </a:xfrm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 marL="0" indent="0" algn="ctr">
              <a:buFont typeface="Wingdings" charset="0"/>
              <a:buNone/>
              <a:defRPr>
                <a:latin typeface="Curlz MT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>
              <a:defRPr/>
            </a:lvl1pPr>
          </a:lstStyle>
          <a:p>
            <a:fld id="{087B7E74-6299-1148-A96D-4DADA8195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09C21-A68A-9146-8831-B5FEC3702C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722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40416F-CCB4-2446-9403-4D550EC830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315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695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2438400"/>
            <a:ext cx="3695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90E7F7-D360-5C49-8D16-4BE7E3583C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949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053D7E-2565-064D-8067-D412E78FC5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62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B694F-F1D5-1246-A206-3BABD0F3C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44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B5A9B0-DB46-6047-B783-5008E8D7FE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083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B0B1A9-DA7D-B44F-B525-0046512292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376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BAE4AC-D3F2-EB4D-9B17-941E79231D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44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C0B301-7582-9544-B2B7-0D914D5106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581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3C6D8A-214E-8843-8B09-30FC820829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701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E0364C-8EF3-2C40-97D5-6F2B9AE94D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717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362200"/>
            <a:ext cx="7772400" cy="12192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58140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marL="0" indent="0" algn="r">
              <a:buFont typeface="Wingdings" charset="0"/>
              <a:buNone/>
              <a:defRPr sz="3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24600"/>
            <a:ext cx="1905000" cy="457200"/>
          </a:xfrm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7BA57-369A-B74F-B97B-3C76D2DB2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53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698FD-1B2A-C74E-A40E-C589D6737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610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92702-D205-4546-BA3D-4AF5C6D6E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569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733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733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0F453-7375-D447-A7EA-9E837CD50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09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5DB8D-B178-2744-B0F4-99852D305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14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350EE-064F-4B46-BCDD-65A625A7DE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505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859C3-2782-0A4D-B58B-7989916974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157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E2122-935D-BF4F-976F-4B66F7D178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614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B08EC-AB09-1842-8BE0-2E162012D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193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69BF4-2ABC-7D43-A15A-2CD6D3DC8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343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5DEE1-0DDB-474B-8B95-982E81C32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527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7DFA9-3B67-BD49-9772-25493A4B1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164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1676400"/>
            <a:ext cx="73152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971800"/>
            <a:ext cx="7315200" cy="1752600"/>
          </a:xfrm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1676400" cy="457200"/>
          </a:xfrm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25400" dist="12700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25400" dist="12700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676400" cy="457200"/>
          </a:xfrm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25400" dist="12700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8803D-6B5D-DD4C-8CBD-04C1AFF79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731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C93F9-BC3B-DE47-80DE-7B9AE15DA2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024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3ABD6-A562-594F-BA90-FEEB603DC4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1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4D4BB-61D0-E945-BDBC-9A57309C8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934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81482-8055-A949-87F0-38F06DA1F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296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46216-5758-B847-ABCD-E67CBCEBB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345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CF186-E2D2-CF42-B9E1-41A0E42F7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636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2D076-61BF-E34D-AEA0-93E8CC3EF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708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34638-DA99-A243-8A4F-BE38D7B91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706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69F7B-F1B9-B341-ACAD-1BDA22273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371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50F45-548F-894C-9CE0-2D34FEFE1C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964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35187-F224-954E-8B48-3526C244C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339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489E236-111B-794F-ABD9-4CE1093F3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40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733008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F3929-3EA8-BA47-9C9C-CB4A3F3D5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874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3411498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685762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4078770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82351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4987010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6620129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8655349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491590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0486752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2107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48BAB-5B93-6246-A5B5-3D564942A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239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27442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37472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1789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14798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53563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37672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35916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06523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88523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2769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E7A3A3-E4F6-B84C-B056-06E070498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600">
          <a:solidFill>
            <a:schemeClr val="tx1"/>
          </a:solidFill>
          <a:latin typeface="+mn-lt"/>
          <a:ea typeface="+mn-ea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2300">
          <a:solidFill>
            <a:schemeClr val="tx1"/>
          </a:solidFill>
          <a:latin typeface="+mn-lt"/>
          <a:ea typeface="+mn-ea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415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7" r:id="rId10"/>
    <p:sldLayoutId id="214748441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1025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420" r:id="rId1"/>
    <p:sldLayoutId id="2147484421" r:id="rId2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2/2/23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043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  <p:sldLayoutId id="2147484426" r:id="rId4"/>
    <p:sldLayoutId id="2147484427" r:id="rId5"/>
    <p:sldLayoutId id="2147484428" r:id="rId6"/>
    <p:sldLayoutId id="2147484429" r:id="rId7"/>
    <p:sldLayoutId id="2147484430" r:id="rId8"/>
    <p:sldLayoutId id="2147484431" r:id="rId9"/>
    <p:sldLayoutId id="2147484432" r:id="rId10"/>
    <p:sldLayoutId id="214748443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glow rad="190500">
              <a:schemeClr val="tx1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5F7BC47-DC28-6E4C-BD49-8C7DC1CDA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775E595-6CA7-E74F-B69D-3562463EA4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60A18A5-5010-5D45-B57B-6D613EE8F9B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B9FFBC3-3A53-E948-A935-851976E90F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52B878E-8519-C64A-BF5D-F9A968795DA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1CAB011-B225-2744-84B3-B63DB5485D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495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5" r:id="rId1"/>
    <p:sldLayoutId id="2147484436" r:id="rId2"/>
    <p:sldLayoutId id="2147484437" r:id="rId3"/>
    <p:sldLayoutId id="2147484438" r:id="rId4"/>
    <p:sldLayoutId id="2147484439" r:id="rId5"/>
    <p:sldLayoutId id="2147484440" r:id="rId6"/>
    <p:sldLayoutId id="2147484441" r:id="rId7"/>
    <p:sldLayoutId id="2147484442" r:id="rId8"/>
    <p:sldLayoutId id="2147484443" r:id="rId9"/>
    <p:sldLayoutId id="2147484444" r:id="rId10"/>
    <p:sldLayoutId id="21474844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anose="020B0600070205080204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anose="020B0600070205080204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40DFB95-D8F9-DD4F-90C6-1E67E4BC9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fld id="{0C5AC03E-F3EB-DE4D-A9F6-66101F581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41" r:id="rId3"/>
    <p:sldLayoutId id="2147484342" r:id="rId4"/>
    <p:sldLayoutId id="2147484343" r:id="rId5"/>
    <p:sldLayoutId id="2147484344" r:id="rId6"/>
    <p:sldLayoutId id="2147484345" r:id="rId7"/>
    <p:sldLayoutId id="2147484346" r:id="rId8"/>
    <p:sldLayoutId id="2147484347" r:id="rId9"/>
    <p:sldLayoutId id="2147484348" r:id="rId10"/>
    <p:sldLayoutId id="21474843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92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B667CA3-0019-2647-AE3E-71DEDDC8A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350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600">
          <a:solidFill>
            <a:schemeClr val="tx1"/>
          </a:solidFill>
          <a:latin typeface="+mn-lt"/>
          <a:ea typeface="+mn-ea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2300">
          <a:solidFill>
            <a:schemeClr val="tx1"/>
          </a:solidFill>
          <a:latin typeface="+mn-lt"/>
          <a:ea typeface="+mn-ea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95400"/>
          </a:xfrm>
          <a:prstGeom prst="rect">
            <a:avLst/>
          </a:prstGeom>
          <a:noFill/>
          <a:ln>
            <a:noFill/>
          </a:ln>
          <a:effectLst>
            <a:outerShdw blurRad="50800" dist="253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543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FFFFFF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Verdana"/>
                <a:cs typeface="MS P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Verdana"/>
                <a:cs typeface="MS P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Verdana" charset="0"/>
                <a:ea typeface="MS Pゴシック" charset="0"/>
                <a:cs typeface="MS Pゴシック" charset="0"/>
              </a:defRPr>
            </a:lvl1pPr>
          </a:lstStyle>
          <a:p>
            <a:fld id="{68EFF99E-CFBE-1D4F-B5FD-C93EE64C9E2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03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ＭＳ Ｐゴシック" charset="0"/>
          <a:cs typeface="MS P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ＭＳ Ｐゴシック" charset="0"/>
          <a:cs typeface="MS P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ＭＳ Ｐゴシック" charset="0"/>
          <a:cs typeface="MS P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ＭＳ Ｐゴシック" charset="0"/>
          <a:cs typeface="MS P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ＭＳ Ｐゴシック" charset="0"/>
          <a:cs typeface="MS P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ＭＳ Ｐゴシック" charset="0"/>
          <a:cs typeface="MS P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ＭＳ Ｐゴシック" charset="0"/>
          <a:cs typeface="MS P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ＭＳ Ｐゴシック" charset="0"/>
          <a:cs typeface="MS Pゴシック" charset="0"/>
        </a:defRPr>
      </a:lvl9pPr>
    </p:titleStyle>
    <p:bodyStyle>
      <a:lvl1pPr marL="396875" indent="-39687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2013" indent="-350838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800">
          <a:solidFill>
            <a:schemeClr val="tx1"/>
          </a:solidFill>
          <a:latin typeface="+mn-lt"/>
          <a:ea typeface="MS Pゴシック" charset="0"/>
          <a:cs typeface="+mn-cs"/>
        </a:defRPr>
      </a:lvl2pPr>
      <a:lvl3pPr marL="1316038" indent="-33972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400">
          <a:solidFill>
            <a:schemeClr val="tx1"/>
          </a:solidFill>
          <a:latin typeface="+mn-lt"/>
          <a:ea typeface="MS Pゴシック" charset="0"/>
          <a:cs typeface="+mn-cs"/>
        </a:defRPr>
      </a:lvl3pPr>
      <a:lvl4pPr marL="1712913" indent="-28257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MS Pゴシック" charset="0"/>
          <a:cs typeface="+mn-cs"/>
        </a:defRPr>
      </a:lvl4pPr>
      <a:lvl5pPr marL="2108200" indent="-2794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MS Pゴシック" charset="0"/>
          <a:cs typeface="+mn-cs"/>
        </a:defRPr>
      </a:lvl5pPr>
      <a:lvl6pPr marL="2565400" indent="-279400" algn="l" rtl="0" fontAlgn="base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MS Pゴシック" charset="0"/>
          <a:cs typeface="+mn-cs"/>
        </a:defRPr>
      </a:lvl6pPr>
      <a:lvl7pPr marL="3022600" indent="-279400" algn="l" rtl="0" fontAlgn="base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MS Pゴシック" charset="0"/>
          <a:cs typeface="+mn-cs"/>
        </a:defRPr>
      </a:lvl7pPr>
      <a:lvl8pPr marL="3479800" indent="-279400" algn="l" rtl="0" fontAlgn="base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MS Pゴシック" charset="0"/>
          <a:cs typeface="+mn-cs"/>
        </a:defRPr>
      </a:lvl8pPr>
      <a:lvl9pPr marL="3937000" indent="-279400" algn="l" rtl="0" fontAlgn="base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MS Pゴシック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676400" cy="4572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2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324600"/>
            <a:ext cx="3429000" cy="457200"/>
          </a:xfrm>
          <a:prstGeom prst="rect">
            <a:avLst/>
          </a:prstGeom>
          <a:noFill/>
          <a:ln>
            <a:noFill/>
          </a:ln>
          <a:effectLst>
            <a:outerShdw blurRad="6858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2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2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DE7B127-C818-4848-A86C-ABA0A8B4C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620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4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hf sldNum="0" hdr="0"/>
  <p:txStyles>
    <p:titleStyle>
      <a:lvl1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13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609600"/>
            <a:ext cx="7010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25400" dist="12700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25400" dist="12700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25400" dist="12700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743F993-9FFD-B14B-8B0C-937F7DC07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895600" y="62484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Times New Roman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70988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6172200" cy="1752600"/>
          </a:xfrm>
          <a:effectLst>
            <a:outerShdw blurRad="63500" dist="107763" dir="81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1"/>
              <a:t>How to Discern Spiritual Gifts in Yourself and Others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B5646B1-9937-114A-B2B4-F98EEDF7E840}"/>
              </a:ext>
            </a:extLst>
          </p:cNvPr>
          <p:cNvSpPr txBox="1">
            <a:spLocks/>
          </p:cNvSpPr>
          <p:nvPr/>
        </p:nvSpPr>
        <p:spPr bwMode="auto">
          <a:xfrm>
            <a:off x="0" y="5970984"/>
            <a:ext cx="9180512" cy="914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="ctr"/>
          <a:lstStyle>
            <a:lvl1pPr algn="ctr" eaLnBrk="0" hangingPunct="0">
              <a:defRPr sz="5400" b="1">
                <a:solidFill>
                  <a:schemeClr val="bg1"/>
                </a:solidFill>
                <a:effectLst>
                  <a:glow rad="254000">
                    <a:schemeClr val="tx1">
                      <a:alpha val="89000"/>
                    </a:schemeClr>
                  </a:glow>
                </a:effectLst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>
                <a:solidFill>
                  <a:srgbClr val="FFFFFF"/>
                </a:solidFill>
                <a:effectLst>
                  <a:glow rad="254000">
                    <a:srgbClr val="000000">
                      <a:alpha val="89000"/>
                    </a:srgbClr>
                  </a:glow>
                </a:effectLst>
                <a:latin typeface="Arial"/>
                <a:cs typeface="Arial"/>
              </a:rPr>
              <a:t>Dr. Rick Griffith • Amman International Church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>
                <a:solidFill>
                  <a:srgbClr val="FFFFFF"/>
                </a:solidFill>
                <a:effectLst>
                  <a:glow rad="254000">
                    <a:srgbClr val="000000">
                      <a:alpha val="89000"/>
                    </a:srgbClr>
                  </a:glow>
                </a:effectLst>
                <a:latin typeface="Arial"/>
                <a:cs typeface="Arial"/>
              </a:rPr>
              <a:t>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one-with-G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2" name="Shape 62"/>
          <p:cNvSpPr txBox="1"/>
          <p:nvPr/>
        </p:nvSpPr>
        <p:spPr>
          <a:xfrm>
            <a:off x="0" y="0"/>
            <a:ext cx="9144000" cy="6857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effectLst>
                  <a:glow rad="1905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That the light of Christ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Might be seen today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In our acts of love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And our deeds of faith.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Speak, O Lord, and fulfill in 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All Your purposes, for Your glory.</a:t>
            </a:r>
          </a:p>
        </p:txBody>
      </p:sp>
    </p:spTree>
    <p:extLst>
      <p:ext uri="{BB962C8B-B14F-4D97-AF65-F5344CB8AC3E}">
        <p14:creationId xmlns:p14="http://schemas.microsoft.com/office/powerpoint/2010/main" val="2411004241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one-with-G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2" name="Shape 62"/>
          <p:cNvSpPr txBox="1"/>
          <p:nvPr/>
        </p:nvSpPr>
        <p:spPr>
          <a:xfrm>
            <a:off x="0" y="0"/>
            <a:ext cx="9144000" cy="6857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effectLst>
                  <a:glow rad="1905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Teach us Lord full obedience,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Holy reverence true humility,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Test our thoughts and our attitudes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In the radiance of Your purity.</a:t>
            </a:r>
          </a:p>
        </p:txBody>
      </p:sp>
    </p:spTree>
    <p:extLst>
      <p:ext uri="{BB962C8B-B14F-4D97-AF65-F5344CB8AC3E}">
        <p14:creationId xmlns:p14="http://schemas.microsoft.com/office/powerpoint/2010/main" val="2909114397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one-with-G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2" name="Shape 62"/>
          <p:cNvSpPr txBox="1"/>
          <p:nvPr/>
        </p:nvSpPr>
        <p:spPr>
          <a:xfrm>
            <a:off x="0" y="0"/>
            <a:ext cx="9144000" cy="6857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effectLst>
                  <a:glow rad="1905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Cause our faith to rise,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Cause our eyes to see,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Your majestic love and authority.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Words of power that can never fail;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Let their truth prevail over unbelief.</a:t>
            </a:r>
          </a:p>
        </p:txBody>
      </p:sp>
    </p:spTree>
    <p:extLst>
      <p:ext uri="{BB962C8B-B14F-4D97-AF65-F5344CB8AC3E}">
        <p14:creationId xmlns:p14="http://schemas.microsoft.com/office/powerpoint/2010/main" val="2666854853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one-with-G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2" name="Shape 62"/>
          <p:cNvSpPr txBox="1"/>
          <p:nvPr/>
        </p:nvSpPr>
        <p:spPr>
          <a:xfrm>
            <a:off x="0" y="0"/>
            <a:ext cx="9144000" cy="6857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effectLst>
                  <a:glow rad="1905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Speak, O Lord, and renew our minds;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Help us grasp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The heights of Your plans for us.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Truths unchanged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From the dawn of time,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That will echo down through eternity.</a:t>
            </a:r>
          </a:p>
        </p:txBody>
      </p:sp>
    </p:spTree>
    <p:extLst>
      <p:ext uri="{BB962C8B-B14F-4D97-AF65-F5344CB8AC3E}">
        <p14:creationId xmlns:p14="http://schemas.microsoft.com/office/powerpoint/2010/main" val="1185412396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one-with-G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2" name="Shape 62"/>
          <p:cNvSpPr txBox="1"/>
          <p:nvPr/>
        </p:nvSpPr>
        <p:spPr>
          <a:xfrm>
            <a:off x="0" y="0"/>
            <a:ext cx="9144000" cy="6857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effectLst>
                  <a:glow rad="1905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And by grace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We'll stand on Your promises;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And by faith we'll walk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As You walk with us.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Speak, O Lord, till Your church is built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And the earth is filled with Your glory.</a:t>
            </a:r>
          </a:p>
        </p:txBody>
      </p:sp>
    </p:spTree>
    <p:extLst>
      <p:ext uri="{BB962C8B-B14F-4D97-AF65-F5344CB8AC3E}">
        <p14:creationId xmlns:p14="http://schemas.microsoft.com/office/powerpoint/2010/main" val="3867569534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4" descr="church stained gla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275" y="0"/>
            <a:ext cx="5146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Title 1"/>
          <p:cNvSpPr>
            <a:spLocks noGrp="1"/>
          </p:cNvSpPr>
          <p:nvPr>
            <p:ph type="ctr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What Should Churches Aim For?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5181600" y="1905000"/>
            <a:ext cx="3733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FFFF"/>
                </a:solidFill>
              </a:rPr>
              <a:t>Numerical church growth is not a NT emphasis</a:t>
            </a:r>
          </a:p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FFFF"/>
                </a:solidFill>
              </a:rPr>
              <a:t>(1 Cor. 4:2)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3" descr="Healthy chur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432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52400"/>
            <a:ext cx="6248400" cy="1981200"/>
          </a:xfrm>
        </p:spPr>
        <p:txBody>
          <a:bodyPr/>
          <a:lstStyle/>
          <a:p>
            <a:pPr algn="l"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Scriptural Marks of a Healthy Church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3400" y="2133600"/>
            <a:ext cx="6248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Healthy churches...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3400" y="2743200"/>
            <a:ext cx="8610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742950" indent="-7429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lphaLcParenR"/>
              <a:defRPr/>
            </a:pP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are measured in </a:t>
            </a:r>
            <a:r>
              <a:rPr lang="en-US" sz="3600" b="1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spiritual rather than numerical</a:t>
            </a: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terms</a:t>
            </a:r>
          </a:p>
          <a:p>
            <a:pPr>
              <a:buFont typeface="Arial" charset="0"/>
              <a:buAutoNum type="alphaLcParenR"/>
              <a:defRPr/>
            </a:pP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follow </a:t>
            </a:r>
            <a:r>
              <a:rPr lang="en-US" sz="3600" b="1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biblical rather than cultural </a:t>
            </a: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patterns of ministry</a:t>
            </a:r>
          </a:p>
          <a:p>
            <a:pPr>
              <a:buFont typeface="Arial" charset="0"/>
              <a:buAutoNum type="alphaLcParenR"/>
              <a:defRPr/>
            </a:pP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are based on </a:t>
            </a:r>
            <a:r>
              <a:rPr lang="en-US" sz="3600" b="1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theological rather than sociological </a:t>
            </a: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foundations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</a:rPr>
              <a:t>Kenneth O. Gangel, “Marks of a Healthy Church,” </a:t>
            </a:r>
            <a:br>
              <a:rPr lang="en-US" sz="1800" b="1">
                <a:solidFill>
                  <a:srgbClr val="FFFFFF"/>
                </a:solidFill>
              </a:rPr>
            </a:br>
            <a:r>
              <a:rPr lang="en-US" sz="1800" b="1" i="1">
                <a:solidFill>
                  <a:srgbClr val="FFFFFF"/>
                </a:solidFill>
              </a:rPr>
              <a:t>Bibliotheca Sacra</a:t>
            </a:r>
            <a:r>
              <a:rPr lang="en-US" sz="1800" b="1">
                <a:solidFill>
                  <a:srgbClr val="FFFFFF"/>
                </a:solidFill>
              </a:rPr>
              <a:t> 158 (October-December 2001): 467-77</a:t>
            </a:r>
            <a:endParaRPr lang="en-US" sz="1800" b="1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3" descr="Healthy chur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432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52400"/>
            <a:ext cx="6248400" cy="1981200"/>
          </a:xfrm>
        </p:spPr>
        <p:txBody>
          <a:bodyPr/>
          <a:lstStyle/>
          <a:p>
            <a:pPr algn="l"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Scriptural Marks of a Healthy Church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3400" y="2133600"/>
            <a:ext cx="6248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Healthy churches...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3400" y="2819400"/>
            <a:ext cx="8610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742950" indent="-7429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lphaLcParenR" startAt="4"/>
              <a:defRPr/>
            </a:pP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focus on a </a:t>
            </a:r>
            <a:r>
              <a:rPr lang="en-US" sz="3600" b="1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ministry model rather than a marketing </a:t>
            </a: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model</a:t>
            </a:r>
          </a:p>
          <a:p>
            <a:pPr>
              <a:buFont typeface="Arial" charset="0"/>
              <a:buAutoNum type="alphaLcParenR" startAt="4"/>
              <a:defRPr/>
            </a:pP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adopt </a:t>
            </a:r>
            <a:r>
              <a:rPr lang="en-US" sz="3600" b="1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scriptural rather than secular </a:t>
            </a: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models of leadership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</a:rPr>
              <a:t>Kenneth O. Gangel, “Marks of a Healthy Church,” </a:t>
            </a:r>
            <a:br>
              <a:rPr lang="en-US" sz="1800" b="1">
                <a:solidFill>
                  <a:srgbClr val="FFFFFF"/>
                </a:solidFill>
              </a:rPr>
            </a:br>
            <a:r>
              <a:rPr lang="en-US" sz="1800" b="1" i="1">
                <a:solidFill>
                  <a:srgbClr val="FFFFFF"/>
                </a:solidFill>
              </a:rPr>
              <a:t>Bibliotheca Sacra</a:t>
            </a:r>
            <a:r>
              <a:rPr lang="en-US" sz="1800" b="1">
                <a:solidFill>
                  <a:srgbClr val="FFFFFF"/>
                </a:solidFill>
              </a:rPr>
              <a:t> 158 (October-December 2001): 467-77</a:t>
            </a:r>
            <a:endParaRPr lang="en-US" sz="1800" b="1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>
          <a:xfrm>
            <a:off x="5076825" y="3789363"/>
            <a:ext cx="4067175" cy="3068637"/>
          </a:xfrm>
        </p:spPr>
        <p:txBody>
          <a:bodyPr/>
          <a:lstStyle/>
          <a:p>
            <a:pPr eaLnBrk="1" hangingPunct="1"/>
            <a:r>
              <a:rPr lang="en-US" sz="4000" b="1">
                <a:latin typeface="Arial" charset="0"/>
                <a:ea typeface="ＭＳ Ｐゴシック" charset="0"/>
                <a:cs typeface="ＭＳ Ｐゴシック" charset="0"/>
              </a:rPr>
              <a:t>Inventories Can Sometimes Help Us Discern Our Gifts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371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0813" y="-26988"/>
            <a:ext cx="3759200" cy="381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lighthouseSun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5486400" cy="63246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b="1" dirty="0">
                <a:solidFill>
                  <a:schemeClr val="bg1"/>
                </a:solidFill>
                <a:latin typeface="Arial"/>
                <a:cs typeface="Arial"/>
              </a:rPr>
              <a:t>How can you know what gift God gave you?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drew Peterson - Is He Worthy.mp4" descr="Andrew Peterson - Is He Worthy.mp4">
            <a:hlinkClick r:id="" action="ppaction://media"/>
            <a:extLst>
              <a:ext uri="{FF2B5EF4-FFF2-40B4-BE49-F238E27FC236}">
                <a16:creationId xmlns:a16="http://schemas.microsoft.com/office/drawing/2014/main" id="{75FB7CD5-0542-9342-BE36-EE1349DC0A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056" y="0"/>
            <a:ext cx="9148056" cy="514578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3B42503-E39D-FE47-AA38-EB471591E6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584" y="5688327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He Worthy?</a:t>
            </a:r>
          </a:p>
        </p:txBody>
      </p:sp>
    </p:spTree>
    <p:extLst>
      <p:ext uri="{BB962C8B-B14F-4D97-AF65-F5344CB8AC3E}">
        <p14:creationId xmlns:p14="http://schemas.microsoft.com/office/powerpoint/2010/main" val="216981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TheWordMt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694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438400" cy="2743200"/>
          </a:xfrm>
          <a:solidFill>
            <a:schemeClr val="tx2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latin typeface="Arail"/>
                <a:cs typeface="Arail"/>
              </a:rPr>
              <a:t>How to Discern Your Spiritual Gifts</a:t>
            </a:r>
            <a:endParaRPr lang="en-US" sz="3200" dirty="0">
              <a:solidFill>
                <a:schemeClr val="bg1"/>
              </a:solidFill>
              <a:latin typeface="Arail"/>
              <a:cs typeface="Arail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 rot="5400000">
            <a:off x="4419600" y="252413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3162300" y="579438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 dirty="0">
                <a:solidFill>
                  <a:srgbClr val="FFFFFF"/>
                </a:solidFill>
              </a:rPr>
              <a:t>Spirit-Filling</a:t>
            </a:r>
            <a:endParaRPr lang="en-US" b="1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 rot="5400000">
            <a:off x="4419600" y="831850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3162300" y="1158875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Spirit-Walking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 rot="5400000">
            <a:off x="4419600" y="1409700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12" name="AutoShape 16"/>
          <p:cNvSpPr>
            <a:spLocks noChangeArrowheads="1"/>
          </p:cNvSpPr>
          <p:nvPr/>
        </p:nvSpPr>
        <p:spPr bwMode="auto">
          <a:xfrm rot="5400000">
            <a:off x="4419600" y="1989138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3162300" y="2317750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Submission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14" name="AutoShape 18"/>
          <p:cNvSpPr>
            <a:spLocks noChangeArrowheads="1"/>
          </p:cNvSpPr>
          <p:nvPr/>
        </p:nvSpPr>
        <p:spPr bwMode="auto">
          <a:xfrm rot="5400000">
            <a:off x="4419600" y="2568575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3162300" y="2895600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Supplication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16" name="AutoShape 20"/>
          <p:cNvSpPr>
            <a:spLocks noChangeArrowheads="1"/>
          </p:cNvSpPr>
          <p:nvPr/>
        </p:nvSpPr>
        <p:spPr bwMode="auto">
          <a:xfrm rot="5400000">
            <a:off x="4419600" y="3148013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162300" y="3475038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Study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18" name="AutoShape 22"/>
          <p:cNvSpPr>
            <a:spLocks noChangeArrowheads="1"/>
          </p:cNvSpPr>
          <p:nvPr/>
        </p:nvSpPr>
        <p:spPr bwMode="auto">
          <a:xfrm rot="5400000">
            <a:off x="4419600" y="3727450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3162300" y="4054475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Self-Analysis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20" name="AutoShape 24"/>
          <p:cNvSpPr>
            <a:spLocks noChangeArrowheads="1"/>
          </p:cNvSpPr>
          <p:nvPr/>
        </p:nvSpPr>
        <p:spPr bwMode="auto">
          <a:xfrm rot="5400000">
            <a:off x="4419600" y="4305300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23" name="AutoShape 27"/>
          <p:cNvSpPr>
            <a:spLocks noChangeArrowheads="1"/>
          </p:cNvSpPr>
          <p:nvPr/>
        </p:nvSpPr>
        <p:spPr bwMode="auto">
          <a:xfrm rot="5400000">
            <a:off x="4419600" y="4884738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24" name="Rectangle 28"/>
          <p:cNvSpPr>
            <a:spLocks noChangeArrowheads="1"/>
          </p:cNvSpPr>
          <p:nvPr/>
        </p:nvSpPr>
        <p:spPr bwMode="auto">
          <a:xfrm>
            <a:off x="3162300" y="5213350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Selection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25" name="AutoShape 29"/>
          <p:cNvSpPr>
            <a:spLocks noChangeArrowheads="1"/>
          </p:cNvSpPr>
          <p:nvPr/>
        </p:nvSpPr>
        <p:spPr bwMode="auto">
          <a:xfrm rot="5400000">
            <a:off x="4419600" y="5448300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26" name="Rectangle 30"/>
          <p:cNvSpPr>
            <a:spLocks noChangeArrowheads="1"/>
          </p:cNvSpPr>
          <p:nvPr/>
        </p:nvSpPr>
        <p:spPr bwMode="auto">
          <a:xfrm>
            <a:off x="3160713" y="5827713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Service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27" name="AutoShape 31"/>
          <p:cNvSpPr>
            <a:spLocks noChangeArrowheads="1"/>
          </p:cNvSpPr>
          <p:nvPr/>
        </p:nvSpPr>
        <p:spPr bwMode="auto">
          <a:xfrm rot="-952488">
            <a:off x="5715000" y="3695700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6096000" y="3719513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Skill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29" name="AutoShape 33"/>
          <p:cNvSpPr>
            <a:spLocks noChangeArrowheads="1"/>
          </p:cNvSpPr>
          <p:nvPr/>
        </p:nvSpPr>
        <p:spPr bwMode="auto">
          <a:xfrm rot="1261713">
            <a:off x="5732463" y="4191000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30" name="Rectangle 34"/>
          <p:cNvSpPr>
            <a:spLocks noChangeArrowheads="1"/>
          </p:cNvSpPr>
          <p:nvPr/>
        </p:nvSpPr>
        <p:spPr bwMode="auto">
          <a:xfrm>
            <a:off x="6096000" y="4281488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Satisfaction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743200" y="1738313"/>
            <a:ext cx="35052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See Self-Significance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21" name="Rectangle 25"/>
          <p:cNvSpPr>
            <a:spLocks noChangeArrowheads="1"/>
          </p:cNvSpPr>
          <p:nvPr/>
        </p:nvSpPr>
        <p:spPr bwMode="auto">
          <a:xfrm>
            <a:off x="2819400" y="4633913"/>
            <a:ext cx="34290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Seek Suggestions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31" name="AutoShape 35"/>
          <p:cNvSpPr>
            <a:spLocks noChangeArrowheads="1"/>
          </p:cNvSpPr>
          <p:nvPr/>
        </p:nvSpPr>
        <p:spPr bwMode="auto">
          <a:xfrm rot="-136114">
            <a:off x="5665788" y="5791200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32" name="Rectangle 36"/>
          <p:cNvSpPr>
            <a:spLocks noChangeArrowheads="1"/>
          </p:cNvSpPr>
          <p:nvPr/>
        </p:nvSpPr>
        <p:spPr bwMode="auto">
          <a:xfrm>
            <a:off x="6248400" y="5827713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Success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33" name="AutoShape 37"/>
          <p:cNvSpPr>
            <a:spLocks noChangeArrowheads="1"/>
          </p:cNvSpPr>
          <p:nvPr/>
        </p:nvSpPr>
        <p:spPr bwMode="auto">
          <a:xfrm rot="5400000">
            <a:off x="6743700" y="6073775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34" name="Rectangle 38"/>
          <p:cNvSpPr>
            <a:spLocks noChangeArrowheads="1"/>
          </p:cNvSpPr>
          <p:nvPr/>
        </p:nvSpPr>
        <p:spPr bwMode="auto">
          <a:xfrm>
            <a:off x="5486400" y="6400800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Stay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35" name="AutoShape 39"/>
          <p:cNvSpPr>
            <a:spLocks noChangeArrowheads="1"/>
          </p:cNvSpPr>
          <p:nvPr/>
        </p:nvSpPr>
        <p:spPr bwMode="auto">
          <a:xfrm rot="-10679646">
            <a:off x="3170238" y="5791200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36" name="Rectangle 40"/>
          <p:cNvSpPr>
            <a:spLocks noChangeArrowheads="1"/>
          </p:cNvSpPr>
          <p:nvPr/>
        </p:nvSpPr>
        <p:spPr bwMode="auto">
          <a:xfrm>
            <a:off x="1066800" y="5827713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Strike Out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37" name="AutoShape 41"/>
          <p:cNvSpPr>
            <a:spLocks noChangeArrowheads="1"/>
          </p:cNvSpPr>
          <p:nvPr/>
        </p:nvSpPr>
        <p:spPr bwMode="auto">
          <a:xfrm rot="3053303">
            <a:off x="2019300" y="6073775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38" name="Rectangle 42"/>
          <p:cNvSpPr>
            <a:spLocks noChangeArrowheads="1"/>
          </p:cNvSpPr>
          <p:nvPr/>
        </p:nvSpPr>
        <p:spPr bwMode="auto">
          <a:xfrm>
            <a:off x="1828800" y="6400800"/>
            <a:ext cx="22098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Surrender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39" name="AutoShape 43"/>
          <p:cNvSpPr>
            <a:spLocks noChangeArrowheads="1"/>
          </p:cNvSpPr>
          <p:nvPr/>
        </p:nvSpPr>
        <p:spPr bwMode="auto">
          <a:xfrm rot="8082283">
            <a:off x="1485900" y="6057900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40" name="Rectangle 44"/>
          <p:cNvSpPr>
            <a:spLocks noChangeArrowheads="1"/>
          </p:cNvSpPr>
          <p:nvPr/>
        </p:nvSpPr>
        <p:spPr bwMode="auto">
          <a:xfrm>
            <a:off x="0" y="6400800"/>
            <a:ext cx="20574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Switch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41" name="Rectangle 45"/>
          <p:cNvSpPr>
            <a:spLocks noChangeArrowheads="1"/>
          </p:cNvSpPr>
          <p:nvPr/>
        </p:nvSpPr>
        <p:spPr bwMode="auto">
          <a:xfrm rot="-2301981">
            <a:off x="0" y="3962400"/>
            <a:ext cx="29718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Self-Correction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42" name="AutoShape 46"/>
          <p:cNvSpPr>
            <a:spLocks noChangeArrowheads="1"/>
          </p:cNvSpPr>
          <p:nvPr/>
        </p:nvSpPr>
        <p:spPr bwMode="auto">
          <a:xfrm rot="-2339160">
            <a:off x="-311150" y="4191000"/>
            <a:ext cx="4572000" cy="920750"/>
          </a:xfrm>
          <a:prstGeom prst="curvedDownArrow">
            <a:avLst>
              <a:gd name="adj1" fmla="val 99310"/>
              <a:gd name="adj2" fmla="val 198621"/>
              <a:gd name="adj3" fmla="val 33333"/>
            </a:avLst>
          </a:prstGeom>
          <a:gradFill rotWithShape="0">
            <a:gsLst>
              <a:gs pos="0">
                <a:srgbClr val="FFFF00">
                  <a:gamma/>
                  <a:shade val="46275"/>
                  <a:invGamma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744" name="Rectangle 48"/>
          <p:cNvSpPr>
            <a:spLocks noChangeArrowheads="1"/>
          </p:cNvSpPr>
          <p:nvPr/>
        </p:nvSpPr>
        <p:spPr bwMode="auto">
          <a:xfrm>
            <a:off x="3200400" y="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50800" dir="2700000" algn="tl" rotWithShape="0">
                    <a:srgbClr val="000000">
                      <a:alpha val="71000"/>
                    </a:srgbClr>
                  </a:outerShdw>
                </a:effectLst>
              </a:rPr>
              <a:t>Salvation</a:t>
            </a:r>
          </a:p>
        </p:txBody>
      </p:sp>
      <p:pic>
        <p:nvPicPr>
          <p:cNvPr id="112680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0"/>
            <a:ext cx="287972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1" name="Rectangle 47"/>
          <p:cNvSpPr>
            <a:spLocks noChangeArrowheads="1"/>
          </p:cNvSpPr>
          <p:nvPr/>
        </p:nvSpPr>
        <p:spPr bwMode="auto">
          <a:xfrm>
            <a:off x="8382000" y="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en-US" b="1">
                <a:solidFill>
                  <a:srgbClr val="000000"/>
                </a:solidFill>
              </a:rPr>
              <a:t>65</a:t>
            </a:r>
            <a:endParaRPr lang="en-US" b="1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9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9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9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9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2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29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29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9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29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29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6" grpId="0" animBg="1"/>
      <p:bldP spid="29707" grpId="0"/>
      <p:bldP spid="29708" grpId="0" animBg="1"/>
      <p:bldP spid="29709" grpId="0"/>
      <p:bldP spid="29710" grpId="0" animBg="1"/>
      <p:bldP spid="29712" grpId="0" animBg="1"/>
      <p:bldP spid="29713" grpId="0"/>
      <p:bldP spid="29714" grpId="0" animBg="1"/>
      <p:bldP spid="29715" grpId="0"/>
      <p:bldP spid="29716" grpId="0" animBg="1"/>
      <p:bldP spid="29717" grpId="0"/>
      <p:bldP spid="29718" grpId="0" animBg="1"/>
      <p:bldP spid="29719" grpId="0"/>
      <p:bldP spid="29720" grpId="0" animBg="1"/>
      <p:bldP spid="29723" grpId="0" animBg="1"/>
      <p:bldP spid="29724" grpId="0"/>
      <p:bldP spid="29725" grpId="0" animBg="1"/>
      <p:bldP spid="29726" grpId="0"/>
      <p:bldP spid="29727" grpId="0" animBg="1"/>
      <p:bldP spid="29728" grpId="0"/>
      <p:bldP spid="29729" grpId="0" animBg="1"/>
      <p:bldP spid="29730" grpId="0"/>
      <p:bldP spid="29711" grpId="0"/>
      <p:bldP spid="29721" grpId="0"/>
      <p:bldP spid="29731" grpId="0" animBg="1"/>
      <p:bldP spid="29732" grpId="0"/>
      <p:bldP spid="29733" grpId="0" animBg="1"/>
      <p:bldP spid="29734" grpId="0"/>
      <p:bldP spid="29735" grpId="0" animBg="1"/>
      <p:bldP spid="29736" grpId="0"/>
      <p:bldP spid="29737" grpId="0" animBg="1"/>
      <p:bldP spid="29738" grpId="0"/>
      <p:bldP spid="29739" grpId="0" animBg="1"/>
      <p:bldP spid="29740" grpId="0"/>
      <p:bldP spid="29741" grpId="0"/>
      <p:bldP spid="29742" grpId="0" animBg="1"/>
      <p:bldP spid="2974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nebula-bull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990600"/>
            <a:ext cx="8915400" cy="8382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3600" b="1">
                <a:solidFill>
                  <a:schemeClr val="bg1"/>
                </a:solidFill>
                <a:latin typeface="Arial"/>
                <a:cs typeface="Arial"/>
              </a:rPr>
              <a:t>Small Group Discussion Questions</a:t>
            </a:r>
            <a:endParaRPr lang="en-US" sz="3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8375650" y="0"/>
            <a:ext cx="7620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  <a:latin typeface="Arial"/>
                <a:cs typeface="Arial"/>
              </a:rPr>
              <a:t>62</a:t>
            </a: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827088" y="2133600"/>
            <a:ext cx="8316912" cy="452596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FontTx/>
              <a:buAutoNum type="arabicPeriod"/>
              <a:defRPr/>
            </a:pP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What did the inventory show as your gift(s)?  Did you score higher in speaking or serving gifts?</a:t>
            </a:r>
          </a:p>
          <a:p>
            <a:pPr marL="609600" indent="-609600" eaLnBrk="1" hangingPunct="1">
              <a:spcBef>
                <a:spcPct val="20000"/>
              </a:spcBef>
              <a:buFontTx/>
              <a:buAutoNum type="arabicPeriod"/>
              <a:defRPr/>
            </a:pP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Do you agree with the inventory results?</a:t>
            </a:r>
            <a:b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Do the others in your group agree?</a:t>
            </a:r>
          </a:p>
          <a:p>
            <a:pPr marL="609600" indent="-609600" eaLnBrk="1" hangingPunct="1">
              <a:spcBef>
                <a:spcPct val="20000"/>
              </a:spcBef>
              <a:buFontTx/>
              <a:buAutoNum type="arabicPeriod"/>
              <a:defRPr/>
            </a:pP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What commitment will you make to the Lord to develop your gift(s)?  Be specific concerning where and how you think it can be used.  Share this with your group.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Group 1026"/>
          <p:cNvGraphicFramePr>
            <a:graphicFrameLocks noGrp="1"/>
          </p:cNvGraphicFramePr>
          <p:nvPr/>
        </p:nvGraphicFramePr>
        <p:xfrm>
          <a:off x="990600" y="1854200"/>
          <a:ext cx="7315200" cy="4532949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ial"/>
                          <a:ea typeface="ＭＳ Ｐゴシック" pitchFamily="34" charset="-128"/>
                          <a:cs typeface="Rial"/>
                        </a:rPr>
                        <a:t>Speaking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/>
                        </a:gs>
                        <a:gs pos="100000">
                          <a:schemeClr val="accent4"/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ial"/>
                          <a:ea typeface="ＭＳ Ｐゴシック" pitchFamily="34" charset="-128"/>
                          <a:cs typeface="Rial"/>
                        </a:rPr>
                        <a:t>Serving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/>
                        </a:gs>
                        <a:gs pos="100000">
                          <a:schemeClr val="accent4"/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ial"/>
                          <a:ea typeface="ＭＳ Ｐゴシック" pitchFamily="34" charset="-128"/>
                          <a:cs typeface="Rial"/>
                        </a:rPr>
                        <a:t>Teaching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0099"/>
                        </a:gs>
                        <a:gs pos="100000">
                          <a:schemeClr val="tx1"/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ial"/>
                          <a:ea typeface="ＭＳ Ｐゴシック" pitchFamily="34" charset="-128"/>
                          <a:cs typeface="Rial"/>
                        </a:rPr>
                        <a:t>Administering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0099"/>
                        </a:gs>
                        <a:gs pos="100000">
                          <a:schemeClr val="tx1"/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ial"/>
                          <a:ea typeface="ＭＳ Ｐゴシック" pitchFamily="34" charset="-128"/>
                          <a:cs typeface="Rial"/>
                        </a:rPr>
                        <a:t>Evangelism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0099"/>
                        </a:gs>
                        <a:gs pos="100000">
                          <a:schemeClr val="tx1"/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ial"/>
                          <a:ea typeface="ＭＳ Ｐゴシック" pitchFamily="34" charset="-128"/>
                          <a:cs typeface="Rial"/>
                        </a:rPr>
                        <a:t>Faith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0099"/>
                        </a:gs>
                        <a:gs pos="100000">
                          <a:schemeClr val="tx1"/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ial"/>
                          <a:ea typeface="ＭＳ Ｐゴシック" pitchFamily="34" charset="-128"/>
                          <a:cs typeface="Rial"/>
                        </a:rPr>
                        <a:t>Pastor-Teacher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ial"/>
                        <a:ea typeface="ＭＳ Ｐゴシック" pitchFamily="34" charset="-128"/>
                        <a:cs typeface="Rial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0099"/>
                        </a:gs>
                        <a:gs pos="100000">
                          <a:schemeClr val="tx1"/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ial"/>
                          <a:ea typeface="ＭＳ Ｐゴシック" pitchFamily="34" charset="-128"/>
                          <a:cs typeface="Rial"/>
                        </a:rPr>
                        <a:t>Giving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0099"/>
                        </a:gs>
                        <a:gs pos="100000">
                          <a:schemeClr val="tx1"/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ial"/>
                          <a:ea typeface="ＭＳ Ｐゴシック" pitchFamily="34" charset="-128"/>
                          <a:cs typeface="Rial"/>
                        </a:rPr>
                        <a:t>Encouraging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0099"/>
                        </a:gs>
                        <a:gs pos="100000">
                          <a:schemeClr val="tx1"/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ial"/>
                          <a:ea typeface="ＭＳ Ｐゴシック" pitchFamily="34" charset="-128"/>
                          <a:cs typeface="Rial"/>
                        </a:rPr>
                        <a:t>Service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0099"/>
                        </a:gs>
                        <a:gs pos="100000">
                          <a:schemeClr val="tx1"/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ial"/>
                        <a:ea typeface="ＭＳ Ｐゴシック" pitchFamily="34" charset="-128"/>
                        <a:cs typeface="Rial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ial"/>
                          <a:ea typeface="ＭＳ Ｐゴシック" pitchFamily="34" charset="-128"/>
                          <a:cs typeface="Rial"/>
                        </a:rPr>
                        <a:t>Mercy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0099"/>
                        </a:gs>
                        <a:gs pos="100000">
                          <a:schemeClr val="tx1"/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6738" name="Rectangle 1050"/>
          <p:cNvSpPr>
            <a:spLocks noChangeArrowheads="1"/>
          </p:cNvSpPr>
          <p:nvPr/>
        </p:nvSpPr>
        <p:spPr bwMode="auto">
          <a:xfrm>
            <a:off x="85026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FF"/>
                </a:solidFill>
                <a:cs typeface="Arial" charset="0"/>
              </a:rPr>
              <a:t>47</a:t>
            </a:r>
          </a:p>
        </p:txBody>
      </p:sp>
      <p:sp>
        <p:nvSpPr>
          <p:cNvPr id="116739" name="Rectangle 1053"/>
          <p:cNvSpPr>
            <a:spLocks noChangeArrowheads="1"/>
          </p:cNvSpPr>
          <p:nvPr/>
        </p:nvSpPr>
        <p:spPr bwMode="auto">
          <a:xfrm>
            <a:off x="4572000" y="1600200"/>
            <a:ext cx="152400" cy="5029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16740" name="Picture 5" descr="body_of_Chris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Title 33"/>
          <p:cNvSpPr>
            <a:spLocks noGrp="1"/>
          </p:cNvSpPr>
          <p:nvPr>
            <p:ph type="title" idx="4294967295"/>
          </p:nvPr>
        </p:nvSpPr>
        <p:spPr>
          <a:xfrm>
            <a:off x="3124200" y="0"/>
            <a:ext cx="3352800" cy="1752600"/>
          </a:xfrm>
        </p:spPr>
        <p:txBody>
          <a:bodyPr/>
          <a:lstStyle/>
          <a:p>
            <a:pPr eaLnBrk="1" hangingPunct="1"/>
            <a:r>
              <a:rPr lang="en-US" sz="3600" b="0">
                <a:latin typeface="Arial" charset="0"/>
                <a:cs typeface="Arial" charset="0"/>
              </a:rPr>
              <a:t>Categories of Gifts </a:t>
            </a:r>
            <a:br>
              <a:rPr lang="en-US" sz="3600" b="0">
                <a:latin typeface="Arial" charset="0"/>
                <a:cs typeface="Arial" charset="0"/>
              </a:rPr>
            </a:br>
            <a:r>
              <a:rPr lang="en-US" sz="3600" b="0">
                <a:latin typeface="Arial" charset="0"/>
                <a:cs typeface="Arial" charset="0"/>
              </a:rPr>
              <a:t>(1 Peter 4:11)</a:t>
            </a:r>
            <a:endParaRPr lang="en-US">
              <a:latin typeface="Arial" charset="0"/>
            </a:endParaRP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1066800" y="0"/>
            <a:ext cx="2819400" cy="205740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lin ang="510000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000000"/>
                </a:solidFill>
                <a:cs typeface="Arial" charset="0"/>
              </a:rPr>
              <a:t>Get</a:t>
            </a:r>
          </a:p>
          <a:p>
            <a:pPr algn="ctr"/>
            <a:r>
              <a:rPr lang="en-US" sz="2800">
                <a:solidFill>
                  <a:srgbClr val="000000"/>
                </a:solidFill>
                <a:cs typeface="Arial" charset="0"/>
              </a:rPr>
              <a:t> words </a:t>
            </a:r>
            <a:br>
              <a:rPr lang="en-US" sz="2800">
                <a:solidFill>
                  <a:srgbClr val="000000"/>
                </a:solidFill>
                <a:cs typeface="Arial" charset="0"/>
              </a:rPr>
            </a:br>
            <a:r>
              <a:rPr lang="en-US" sz="2800">
                <a:solidFill>
                  <a:srgbClr val="000000"/>
                </a:solidFill>
                <a:cs typeface="Arial" charset="0"/>
              </a:rPr>
              <a:t>from </a:t>
            </a:r>
            <a:br>
              <a:rPr lang="en-US" sz="2800">
                <a:solidFill>
                  <a:srgbClr val="000000"/>
                </a:solidFill>
                <a:cs typeface="Arial" charset="0"/>
              </a:rPr>
            </a:br>
            <a:r>
              <a:rPr lang="en-US" sz="2800">
                <a:solidFill>
                  <a:srgbClr val="000000"/>
                </a:solidFill>
                <a:cs typeface="Arial" charset="0"/>
              </a:rPr>
              <a:t>God</a:t>
            </a:r>
          </a:p>
        </p:txBody>
      </p:sp>
      <p:sp>
        <p:nvSpPr>
          <p:cNvPr id="421895" name="AutoShape 28"/>
          <p:cNvSpPr>
            <a:spLocks noChangeArrowheads="1"/>
          </p:cNvSpPr>
          <p:nvPr/>
        </p:nvSpPr>
        <p:spPr bwMode="auto">
          <a:xfrm>
            <a:off x="5638800" y="0"/>
            <a:ext cx="2819400" cy="205740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lin ang="510000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000000"/>
                </a:solidFill>
                <a:cs typeface="Arial" charset="0"/>
              </a:rPr>
              <a:t>Get</a:t>
            </a:r>
          </a:p>
          <a:p>
            <a:pPr algn="ctr"/>
            <a:r>
              <a:rPr lang="en-US" sz="2800">
                <a:solidFill>
                  <a:srgbClr val="000000"/>
                </a:solidFill>
                <a:cs typeface="Arial" charset="0"/>
              </a:rPr>
              <a:t> strength </a:t>
            </a:r>
            <a:br>
              <a:rPr lang="en-US" sz="2800">
                <a:solidFill>
                  <a:srgbClr val="000000"/>
                </a:solidFill>
                <a:cs typeface="Arial" charset="0"/>
              </a:rPr>
            </a:br>
            <a:r>
              <a:rPr lang="en-US" sz="2800">
                <a:solidFill>
                  <a:srgbClr val="000000"/>
                </a:solidFill>
                <a:cs typeface="Arial" charset="0"/>
              </a:rPr>
              <a:t>from </a:t>
            </a:r>
            <a:br>
              <a:rPr lang="en-US" sz="2800">
                <a:solidFill>
                  <a:srgbClr val="000000"/>
                </a:solidFill>
                <a:cs typeface="Arial" charset="0"/>
              </a:rPr>
            </a:br>
            <a:r>
              <a:rPr lang="en-US" sz="2800">
                <a:solidFill>
                  <a:srgbClr val="000000"/>
                </a:solidFill>
                <a:cs typeface="Arial" charset="0"/>
              </a:rPr>
              <a:t>God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2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2189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-242888"/>
            <a:ext cx="9144000" cy="685801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>
                <a:cs typeface="+mj-cs"/>
              </a:rPr>
              <a:t>Spiritual Gifts Class Record</a:t>
            </a:r>
            <a:endParaRPr lang="en-US" sz="4400" b="1" dirty="0">
              <a:cs typeface="+mj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8375650" y="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b="1" dirty="0">
                <a:solidFill>
                  <a:srgbClr val="000000"/>
                </a:solidFill>
              </a:rPr>
              <a:t>63</a:t>
            </a:r>
            <a:endParaRPr lang="en-US" sz="2000" b="1" dirty="0">
              <a:solidFill>
                <a:srgbClr val="FFFFFF"/>
              </a:solidFill>
            </a:endParaRPr>
          </a:p>
        </p:txBody>
      </p:sp>
      <p:graphicFrame>
        <p:nvGraphicFramePr>
          <p:cNvPr id="43385" name="Group 3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971261"/>
              </p:ext>
            </p:extLst>
          </p:nvPr>
        </p:nvGraphicFramePr>
        <p:xfrm>
          <a:off x="214313" y="404813"/>
          <a:ext cx="8390135" cy="4574853"/>
        </p:xfrm>
        <a:graphic>
          <a:graphicData uri="http://schemas.openxmlformats.org/drawingml/2006/table">
            <a:tbl>
              <a:tblPr/>
              <a:tblGrid>
                <a:gridCol w="1909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4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9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4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15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91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Teach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Evan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Pastor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Exhort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Admin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Faith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Giving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Service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Mercy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Rick </a:t>
                      </a:r>
                      <a:r>
                        <a:rPr lang="en-US" sz="1600" b="1" dirty="0"/>
                        <a:t>Griffith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Susan Griffith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David Martin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Lois Martin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Serum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Troy Josey 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Kristen Josey 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Seth Rogers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Lydia Rogers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Hans van der Zwan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Johanna van der Zwan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1st Scores of 1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95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084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-242888"/>
            <a:ext cx="9144000" cy="685801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>
                <a:cs typeface="+mj-cs"/>
              </a:rPr>
              <a:t>Spiritual Gifts Class Record</a:t>
            </a:r>
            <a:endParaRPr lang="en-US" sz="4400" b="1" dirty="0">
              <a:cs typeface="+mj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8375650" y="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b="1">
                <a:solidFill>
                  <a:srgbClr val="000000"/>
                </a:solidFill>
              </a:rPr>
              <a:t>63</a:t>
            </a:r>
            <a:endParaRPr lang="en-US" sz="2000" b="1">
              <a:solidFill>
                <a:srgbClr val="FFFFFF"/>
              </a:solidFill>
            </a:endParaRPr>
          </a:p>
        </p:txBody>
      </p:sp>
      <p:graphicFrame>
        <p:nvGraphicFramePr>
          <p:cNvPr id="43385" name="Group 3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88370"/>
              </p:ext>
            </p:extLst>
          </p:nvPr>
        </p:nvGraphicFramePr>
        <p:xfrm>
          <a:off x="214313" y="404813"/>
          <a:ext cx="8462142" cy="4597517"/>
        </p:xfrm>
        <a:graphic>
          <a:graphicData uri="http://schemas.openxmlformats.org/drawingml/2006/table">
            <a:tbl>
              <a:tblPr/>
              <a:tblGrid>
                <a:gridCol w="2162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9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87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99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40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0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87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114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91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Teach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Evan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Pastor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Exhort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Admin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Faith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Giving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Service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Mercy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Liu (Adrian)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Christine Sabando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Airlyn Villegas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Brent Marion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5/6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5/6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Mary Marion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Bryan Ryker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Christy Ryker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David Harakal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Suzanne Harakal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Deepa Wilson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Hannah Wilson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2nd Scores of 1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6261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-242888"/>
            <a:ext cx="9144000" cy="685801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>
                <a:cs typeface="+mj-cs"/>
              </a:rPr>
              <a:t>Spiritual Gifts Class Record</a:t>
            </a:r>
            <a:endParaRPr lang="en-US" sz="4400" b="1" dirty="0">
              <a:cs typeface="+mj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8375650" y="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b="1">
                <a:solidFill>
                  <a:srgbClr val="000000"/>
                </a:solidFill>
              </a:rPr>
              <a:t>63</a:t>
            </a:r>
            <a:endParaRPr lang="en-US" sz="2000" b="1">
              <a:solidFill>
                <a:srgbClr val="FFFFFF"/>
              </a:solidFill>
            </a:endParaRPr>
          </a:p>
        </p:txBody>
      </p:sp>
      <p:graphicFrame>
        <p:nvGraphicFramePr>
          <p:cNvPr id="43385" name="Group 3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053805"/>
              </p:ext>
            </p:extLst>
          </p:nvPr>
        </p:nvGraphicFramePr>
        <p:xfrm>
          <a:off x="214313" y="404813"/>
          <a:ext cx="8534400" cy="6029993"/>
        </p:xfrm>
        <a:graphic>
          <a:graphicData uri="http://schemas.openxmlformats.org/drawingml/2006/table">
            <a:tbl>
              <a:tblPr/>
              <a:tblGrid>
                <a:gridCol w="182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4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9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4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91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Teach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Evan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Pastor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Exhort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Admin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Faith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Giving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Service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Mercy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Abu Walid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Dan Bridges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Lisa Bridges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Sarah Bridges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Hannah Bridges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Remko Veenstra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Eline Veenstra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Jamal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Shireen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Gabriella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Isabel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1st Scores of 1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2nd Scores of 1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3rd Scores of 1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Total Scores of 1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375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124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-242888"/>
            <a:ext cx="9144000" cy="685801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>
                <a:cs typeface="+mj-cs"/>
              </a:rPr>
              <a:t>Spiritual Gifts Class Record</a:t>
            </a:r>
            <a:endParaRPr lang="en-US" sz="4400" b="1" dirty="0">
              <a:cs typeface="+mj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8375650" y="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b="1">
                <a:solidFill>
                  <a:srgbClr val="000000"/>
                </a:solidFill>
              </a:rPr>
              <a:t>63</a:t>
            </a:r>
            <a:endParaRPr lang="en-US" sz="2000" b="1">
              <a:solidFill>
                <a:srgbClr val="FFFFFF"/>
              </a:solidFill>
            </a:endParaRPr>
          </a:p>
        </p:txBody>
      </p:sp>
      <p:graphicFrame>
        <p:nvGraphicFramePr>
          <p:cNvPr id="43385" name="Group 3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200544"/>
              </p:ext>
            </p:extLst>
          </p:nvPr>
        </p:nvGraphicFramePr>
        <p:xfrm>
          <a:off x="214313" y="404813"/>
          <a:ext cx="8534400" cy="6030037"/>
        </p:xfrm>
        <a:graphic>
          <a:graphicData uri="http://schemas.openxmlformats.org/drawingml/2006/table">
            <a:tbl>
              <a:tblPr/>
              <a:tblGrid>
                <a:gridCol w="182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4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9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4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91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Teach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Evan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Pastor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Exhort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Admin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Faith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Giving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Service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Mercy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Mark 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Szymecki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Christine 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Szymecki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marT="0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Margaret Rogers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Chris Carley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Katie Carley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Muhannad Fakhouri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Ampy Fakhouri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 &amp; Misa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Omar Vazquez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Joy Vazquez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1st Scores of 1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2nd Scores of 1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3rd Scores of 1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Total Scores of 1</a:t>
                      </a:r>
                    </a:p>
                  </a:txBody>
                  <a:tcPr marT="45711" marB="457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375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1888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2corinthians4_7-te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86200" y="0"/>
            <a:ext cx="5257800" cy="20574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There</a:t>
            </a:r>
            <a:r>
              <a:rPr lang="fr-FR" altLang="ja-JP" sz="4800" b="1" dirty="0">
                <a:solidFill>
                  <a:schemeClr val="bg1"/>
                </a:solidFill>
                <a:latin typeface="Arial"/>
                <a:cs typeface="Arial"/>
              </a:rPr>
              <a:t>'</a:t>
            </a: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s a reason they</a:t>
            </a:r>
            <a:r>
              <a:rPr lang="fr-FR" altLang="ja-JP" sz="4800" b="1" dirty="0">
                <a:solidFill>
                  <a:schemeClr val="bg1"/>
                </a:solidFill>
                <a:latin typeface="Arial"/>
                <a:cs typeface="Arial"/>
              </a:rPr>
              <a:t>'</a:t>
            </a: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re called </a:t>
            </a:r>
            <a:r>
              <a:rPr lang="ja-JP" altLang="en-US" sz="4800" b="1" dirty="0">
                <a:solidFill>
                  <a:schemeClr val="bg1"/>
                </a:solidFill>
                <a:latin typeface="Arial"/>
                <a:cs typeface="Arial"/>
              </a:rPr>
              <a:t>“</a:t>
            </a: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gifts</a:t>
            </a:r>
            <a:r>
              <a:rPr lang="ja-JP" altLang="en-US" sz="4800" b="1" dirty="0">
                <a:solidFill>
                  <a:schemeClr val="bg1"/>
                </a:solidFill>
                <a:latin typeface="Arial"/>
                <a:cs typeface="Arial"/>
              </a:rPr>
              <a:t>”</a:t>
            </a: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…</a:t>
            </a:r>
            <a:endParaRPr lang="en-US" sz="4800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438400"/>
            <a:ext cx="7543800" cy="4191000"/>
          </a:xfrm>
        </p:spPr>
        <p:txBody>
          <a:bodyPr/>
          <a:lstStyle/>
          <a:p>
            <a:pPr eaLnBrk="1" hangingPunct="1">
              <a:defRPr/>
            </a:pPr>
            <a:r>
              <a:rPr lang="en-US" sz="8800" b="1"/>
              <a:t>Can a Christian receive more than one gift?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e_learning_prt_m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533400"/>
            <a:ext cx="8153400" cy="838200"/>
          </a:xfrm>
          <a:effectLst>
            <a:outerShdw blurRad="63500" dist="107763" dir="81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b="1">
                <a:solidFill>
                  <a:schemeClr val="bg1"/>
                </a:solidFill>
                <a:latin typeface="Arial"/>
                <a:cs typeface="Arial"/>
              </a:rPr>
              <a:t>Two Views on Giftedness</a:t>
            </a:r>
            <a:endParaRPr lang="en-US" sz="54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029200" y="1524000"/>
            <a:ext cx="3581400" cy="1066800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3200" b="1" i="1">
                <a:solidFill>
                  <a:srgbClr val="000000"/>
                </a:solidFill>
                <a:latin typeface="Arial"/>
                <a:cs typeface="Arial"/>
              </a:rPr>
              <a:t>Christians Can Have Many Gifts</a:t>
            </a:r>
            <a:endParaRPr lang="en-US" sz="32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8575675" y="0"/>
            <a:ext cx="56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DDDDDD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FFFFFF"/>
                </a:solidFill>
                <a:latin typeface="Arial"/>
                <a:cs typeface="Arial"/>
              </a:rPr>
              <a:t>44</a:t>
            </a: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990600" y="2971800"/>
            <a:ext cx="3581400" cy="2286000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Font typeface="Arial" charset="0"/>
              <a:buAutoNum type="arabicPeriod"/>
              <a:defRPr/>
            </a:pPr>
            <a:r>
              <a:rPr lang="ja-JP" altLang="en-US" sz="3200" b="1">
                <a:solidFill>
                  <a:srgbClr val="000000"/>
                </a:solidFill>
                <a:latin typeface="Arial"/>
                <a:cs typeface="Arial"/>
              </a:rPr>
              <a:t>“</a:t>
            </a:r>
            <a:r>
              <a:rPr lang="en-US" sz="3200" b="1">
                <a:solidFill>
                  <a:srgbClr val="000000"/>
                </a:solidFill>
                <a:latin typeface="Arial"/>
                <a:cs typeface="Arial"/>
              </a:rPr>
              <a:t>Gift</a:t>
            </a:r>
            <a:r>
              <a:rPr lang="ja-JP" altLang="en-US" sz="3200" b="1">
                <a:solidFill>
                  <a:srgbClr val="000000"/>
                </a:solidFill>
                <a:latin typeface="Arial"/>
                <a:cs typeface="Arial"/>
              </a:rPr>
              <a:t>”</a:t>
            </a:r>
            <a:r>
              <a:rPr lang="en-US" sz="3200" b="1">
                <a:solidFill>
                  <a:srgbClr val="000000"/>
                </a:solidFill>
                <a:latin typeface="Arial"/>
                <a:cs typeface="Arial"/>
              </a:rPr>
              <a:t> singular</a:t>
            </a:r>
          </a:p>
          <a:p>
            <a:pPr marL="609600" indent="-609600" eaLnBrk="1" hangingPunct="1">
              <a:spcBef>
                <a:spcPct val="20000"/>
              </a:spcBef>
              <a:buFont typeface="Arial" charset="0"/>
              <a:buAutoNum type="arabicPeriod"/>
              <a:defRPr/>
            </a:pPr>
            <a:r>
              <a:rPr lang="en-US" sz="3200" b="1">
                <a:solidFill>
                  <a:srgbClr val="000000"/>
                </a:solidFill>
                <a:latin typeface="Arial"/>
                <a:cs typeface="Arial"/>
              </a:rPr>
              <a:t>Body part</a:t>
            </a:r>
          </a:p>
          <a:p>
            <a:pPr marL="609600" indent="-609600" eaLnBrk="1" hangingPunct="1">
              <a:spcBef>
                <a:spcPct val="20000"/>
              </a:spcBef>
              <a:buFont typeface="Arial" charset="0"/>
              <a:buAutoNum type="arabicPeriod"/>
              <a:defRPr/>
            </a:pPr>
            <a:r>
              <a:rPr lang="en-US" sz="3200" b="1">
                <a:solidFill>
                  <a:srgbClr val="000000"/>
                </a:solidFill>
                <a:latin typeface="Arial"/>
                <a:cs typeface="Arial"/>
              </a:rPr>
              <a:t>Concentrate</a:t>
            </a: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5029200" y="2971800"/>
            <a:ext cx="3581400" cy="2286000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Font typeface="Arial" charset="0"/>
              <a:buAutoNum type="arabicPeriod"/>
              <a:defRPr/>
            </a:pPr>
            <a:r>
              <a:rPr lang="ja-JP" altLang="en-US" sz="3200" b="1">
                <a:solidFill>
                  <a:srgbClr val="000000"/>
                </a:solidFill>
                <a:latin typeface="Arial"/>
                <a:cs typeface="Arial"/>
              </a:rPr>
              <a:t>“</a:t>
            </a:r>
            <a:r>
              <a:rPr lang="en-US" sz="3200" b="1">
                <a:solidFill>
                  <a:srgbClr val="000000"/>
                </a:solidFill>
                <a:latin typeface="Arial"/>
                <a:cs typeface="Arial"/>
              </a:rPr>
              <a:t>Gift</a:t>
            </a:r>
            <a:r>
              <a:rPr lang="ja-JP" altLang="en-US" sz="3200" b="1">
                <a:solidFill>
                  <a:srgbClr val="000000"/>
                </a:solidFill>
                <a:latin typeface="Arial"/>
                <a:cs typeface="Arial"/>
              </a:rPr>
              <a:t>”</a:t>
            </a:r>
            <a:r>
              <a:rPr lang="en-US" sz="3200" b="1">
                <a:solidFill>
                  <a:srgbClr val="000000"/>
                </a:solidFill>
                <a:latin typeface="Arial"/>
                <a:cs typeface="Arial"/>
              </a:rPr>
              <a:t> = </a:t>
            </a:r>
            <a:r>
              <a:rPr lang="ja-JP" altLang="en-US" sz="3200" b="1">
                <a:solidFill>
                  <a:srgbClr val="000000"/>
                </a:solidFill>
                <a:latin typeface="Arial"/>
                <a:cs typeface="Arial"/>
              </a:rPr>
              <a:t>“</a:t>
            </a:r>
            <a:r>
              <a:rPr lang="en-US" sz="3200" b="1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lang="ja-JP" altLang="en-US" sz="3200" b="1">
                <a:solidFill>
                  <a:srgbClr val="000000"/>
                </a:solidFill>
                <a:latin typeface="Arial"/>
                <a:cs typeface="Arial"/>
              </a:rPr>
              <a:t>”</a:t>
            </a:r>
            <a:endParaRPr lang="en-US" sz="3200" b="1">
              <a:solidFill>
                <a:srgbClr val="000000"/>
              </a:solidFill>
              <a:latin typeface="Arial"/>
              <a:cs typeface="Arial"/>
            </a:endParaRPr>
          </a:p>
          <a:p>
            <a:pPr marL="609600" indent="-609600" eaLnBrk="1" hangingPunct="1">
              <a:spcBef>
                <a:spcPct val="20000"/>
              </a:spcBef>
              <a:buFont typeface="Arial" charset="0"/>
              <a:buAutoNum type="arabicPeriod"/>
              <a:defRPr/>
            </a:pPr>
            <a:r>
              <a:rPr lang="en-US" sz="3200" b="1">
                <a:solidFill>
                  <a:srgbClr val="000000"/>
                </a:solidFill>
                <a:latin typeface="Arial"/>
                <a:cs typeface="Arial"/>
              </a:rPr>
              <a:t>Symbols</a:t>
            </a:r>
          </a:p>
          <a:p>
            <a:pPr marL="609600" indent="-609600" eaLnBrk="1" hangingPunct="1">
              <a:spcBef>
                <a:spcPct val="20000"/>
              </a:spcBef>
              <a:buFont typeface="Arial" charset="0"/>
              <a:buAutoNum type="arabicPeriod"/>
              <a:defRPr/>
            </a:pPr>
            <a:r>
              <a:rPr lang="en-US" sz="3200" b="1">
                <a:solidFill>
                  <a:srgbClr val="000000"/>
                </a:solidFill>
                <a:latin typeface="Arial"/>
                <a:cs typeface="Arial"/>
              </a:rPr>
              <a:t>NIV</a:t>
            </a:r>
          </a:p>
          <a:p>
            <a:pPr marL="609600" indent="-609600" eaLnBrk="1" hangingPunct="1">
              <a:spcBef>
                <a:spcPct val="20000"/>
              </a:spcBef>
              <a:buFont typeface="Arial" charset="0"/>
              <a:buAutoNum type="arabicPeriod"/>
              <a:defRPr/>
            </a:pPr>
            <a:r>
              <a:rPr lang="en-US" sz="3200" b="1">
                <a:solidFill>
                  <a:srgbClr val="000000"/>
                </a:solidFill>
                <a:latin typeface="Arial"/>
                <a:cs typeface="Arial"/>
              </a:rPr>
              <a:t>NT examples</a:t>
            </a: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914400" y="1524000"/>
            <a:ext cx="3581400" cy="1066800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3200" b="1" i="1">
                <a:solidFill>
                  <a:srgbClr val="000000"/>
                </a:solidFill>
                <a:latin typeface="Arial"/>
                <a:cs typeface="Arial"/>
              </a:rPr>
              <a:t>Christians Have Only One Gift</a:t>
            </a:r>
            <a:endParaRPr lang="en-US" sz="3200" b="1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45063" grpId="0" build="p"/>
      <p:bldP spid="45064" grpId="0" build="p"/>
      <p:bldP spid="4506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 idx="4294967295"/>
          </p:nvPr>
        </p:nvSpPr>
        <p:spPr>
          <a:xfrm>
            <a:off x="685800" y="76200"/>
            <a:ext cx="7772400" cy="685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How Great Thou Art 1/10</a:t>
            </a:r>
          </a:p>
        </p:txBody>
      </p:sp>
      <p:pic>
        <p:nvPicPr>
          <p:cNvPr id="73" name="Shape 7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94524"/>
          </a:xfrm>
          <a:prstGeom prst="rect">
            <a:avLst/>
          </a:prstGeom>
        </p:spPr>
      </p:pic>
      <p:sp>
        <p:nvSpPr>
          <p:cNvPr id="74" name="Shape 74"/>
          <p:cNvSpPr txBox="1"/>
          <p:nvPr/>
        </p:nvSpPr>
        <p:spPr>
          <a:xfrm>
            <a:off x="0" y="0"/>
            <a:ext cx="9144000" cy="69945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>
              <a:defRPr lang="en-US"/>
            </a:defPPr>
            <a:lvl1pPr algn="ctr" defTabSz="914400">
              <a:buClr>
                <a:srgbClr val="FFFFFF"/>
              </a:buClr>
              <a:buSzPct val="25000"/>
              <a:buFont typeface="Arial"/>
              <a:buNone/>
              <a:defRPr sz="3600" b="1" kern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Arial"/>
                <a:cs typeface="Arial"/>
                <a:rtl val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Then sings my soul,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My Savior God, to thee: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How great thou art!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How great thou art!</a:t>
            </a:r>
          </a:p>
        </p:txBody>
      </p:sp>
    </p:spTree>
    <p:extLst>
      <p:ext uri="{BB962C8B-B14F-4D97-AF65-F5344CB8AC3E}">
        <p14:creationId xmlns:p14="http://schemas.microsoft.com/office/powerpoint/2010/main" val="4086570510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9144000" cy="1524000"/>
          </a:xfrm>
          <a:effectLst>
            <a:outerShdw blurRad="63500" dist="35921" dir="2700000" algn="ctr" rotWithShape="0">
              <a:srgbClr val="FFFFFF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0">
                <a:latin typeface="PerryGothic Regular" charset="0"/>
                <a:cs typeface="+mj-cs"/>
              </a:rPr>
              <a:t>Speaking Gifts Contrasted</a:t>
            </a:r>
            <a:endParaRPr lang="en-US">
              <a:latin typeface="PerryGothic Regular" charset="0"/>
              <a:cs typeface="+mj-cs"/>
            </a:endParaRPr>
          </a:p>
        </p:txBody>
      </p:sp>
      <p:sp>
        <p:nvSpPr>
          <p:cNvPr id="129026" name="Rectangle 3"/>
          <p:cNvSpPr>
            <a:spLocks noChangeArrowheads="1"/>
          </p:cNvSpPr>
          <p:nvPr/>
        </p:nvSpPr>
        <p:spPr bwMode="auto">
          <a:xfrm>
            <a:off x="8578850" y="0"/>
            <a:ext cx="565150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  <a:cs typeface="Arial" charset="0"/>
              </a:rPr>
              <a:t>47</a:t>
            </a:r>
          </a:p>
        </p:txBody>
      </p:sp>
      <p:graphicFrame>
        <p:nvGraphicFramePr>
          <p:cNvPr id="14384" name="Group 48"/>
          <p:cNvGraphicFramePr>
            <a:graphicFrameLocks noGrp="1"/>
          </p:cNvGraphicFramePr>
          <p:nvPr/>
        </p:nvGraphicFramePr>
        <p:xfrm>
          <a:off x="0" y="1600200"/>
          <a:ext cx="9144000" cy="4808538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neva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tint val="100000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Teaching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tint val="100000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Evangelism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tint val="100000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Pastor-Teacher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tint val="100000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Exhortation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tint val="100000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Shares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Biblical Learning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Faith &amp; Testimony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Heart &amp; Bible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Optimism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3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Recipient 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Need Met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Scriptural Truth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Salvation &amp; Equipping for Evangelism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Shepherding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Encouragement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Sensitive to Needs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Doctrinally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For Conversion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Spiritually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(overall needs)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Spiritually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(specific needs)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Ministers to Those Needing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Instruction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Saving Faith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General Spiritual Direction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Urging in Practical Steps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General Trait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Accuracy in the Word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Heart for the Lost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Shepherd Heart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Uplifts Others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9144000" cy="1524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0">
                <a:latin typeface="PerryGothic Regular" charset="0"/>
              </a:rPr>
              <a:t>Serving Gifts Contrasted</a:t>
            </a:r>
            <a:endParaRPr lang="en-US">
              <a:latin typeface="PerryGothic Regular" charset="0"/>
            </a:endParaRPr>
          </a:p>
        </p:txBody>
      </p:sp>
      <p:graphicFrame>
        <p:nvGraphicFramePr>
          <p:cNvPr id="23607" name="Group 55"/>
          <p:cNvGraphicFramePr>
            <a:graphicFrameLocks noGrp="1"/>
          </p:cNvGraphicFramePr>
          <p:nvPr/>
        </p:nvGraphicFramePr>
        <p:xfrm>
          <a:off x="0" y="1600200"/>
          <a:ext cx="9144000" cy="5167332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10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nev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07" marB="457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tint val="100000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Adminis-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trations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tint val="100000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Faith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tint val="100000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Giving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tint val="100000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Service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tint val="100000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Showing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Mercy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tint val="100000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0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Shares</a:t>
                      </a:r>
                    </a:p>
                  </a:txBody>
                  <a:tcPr marT="45707" marB="457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Organizing Ability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Vision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Possessions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Abilities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Concern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3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Recipient 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Need Met</a:t>
                      </a:r>
                    </a:p>
                  </a:txBody>
                  <a:tcPr marT="45707" marB="457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Leadership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Belief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Monetary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Assistance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Understand-ing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Sensitive to Needs</a:t>
                      </a:r>
                    </a:p>
                  </a:txBody>
                  <a:tcPr marT="45707" marB="457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Managerially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Visually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Materially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Practically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Emotionally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580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Ministers to Those Needing</a:t>
                      </a:r>
                    </a:p>
                  </a:txBody>
                  <a:tcPr marT="45707" marB="457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Structure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Hope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Finances &amp; Material Things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Aid in Everyday Tasks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Comfort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580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General Trait</a:t>
                      </a:r>
                    </a:p>
                  </a:txBody>
                  <a:tcPr marT="45707" marB="457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Orderliness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Confi-dence in God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Generosity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Availability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Compassion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1125" name="Rectangle 3"/>
          <p:cNvSpPr>
            <a:spLocks noChangeArrowheads="1"/>
          </p:cNvSpPr>
          <p:nvPr/>
        </p:nvSpPr>
        <p:spPr bwMode="auto">
          <a:xfrm>
            <a:off x="8578850" y="0"/>
            <a:ext cx="565150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  <a:cs typeface="Arial" charset="0"/>
              </a:rPr>
              <a:t>54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850" y="3995738"/>
            <a:ext cx="9250363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525"/>
            <a:ext cx="9144000" cy="971550"/>
          </a:xfrm>
          <a:solidFill>
            <a:srgbClr val="000090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There is 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no one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 like you!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9388" y="908050"/>
            <a:ext cx="5545137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"If you’re just like someone else, we don’t need you."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724525" y="1196975"/>
            <a:ext cx="3419475" cy="290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–– Dr. Howard Hendricks (1924-2013)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pics\Landscapes\Landscapes (001 - 300)\Landscape 031.jpg">
            <a:extLst>
              <a:ext uri="{FF2B5EF4-FFF2-40B4-BE49-F238E27FC236}">
                <a16:creationId xmlns:a16="http://schemas.microsoft.com/office/drawing/2014/main" id="{F4654743-A18A-CB4E-9C4F-3D44B7824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FAE5034E-2CCD-1641-A45B-69ADE8605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05225"/>
            <a:ext cx="91439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Seekers of Your Heart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D1D86A03-BE57-544F-A96B-3058E5C72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93096"/>
            <a:ext cx="914399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CCLI Song # 10635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Beverly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Darnall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 | Dick Tunney |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Melodie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 Tunney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© 1985 Universal Music - Brentwood Benson Publishing (Admin. by Brentwood-Benson Music Publishing, Inc.)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Pamela Kay Music (Admin. by Capitol CMG Publishing)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For use solely with the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SongSelect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® Terms of Use. All rights reserved.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www.ccli.com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panose="020B0600070205080204" pitchFamily="34" charset="-128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CCLI License # 277507</a:t>
            </a:r>
          </a:p>
        </p:txBody>
      </p:sp>
      <p:pic>
        <p:nvPicPr>
          <p:cNvPr id="2" name="07 Seekers Of Your Heart.mp3" descr="07 Seekers Of Your Heart.mp3">
            <a:hlinkClick r:id="" action="ppaction://media"/>
            <a:extLst>
              <a:ext uri="{FF2B5EF4-FFF2-40B4-BE49-F238E27FC236}">
                <a16:creationId xmlns:a16="http://schemas.microsoft.com/office/drawing/2014/main" id="{D349E9C1-DF08-4546-AF73-F9D7E9AFF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pics\Landscapes\Landscapes (001 - 300)\Landscape 017.jpg">
            <a:extLst>
              <a:ext uri="{FF2B5EF4-FFF2-40B4-BE49-F238E27FC236}">
                <a16:creationId xmlns:a16="http://schemas.microsoft.com/office/drawing/2014/main" id="{29134CAB-D7BD-7F4D-B8AB-8A5C3B797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>
            <a:extLst>
              <a:ext uri="{FF2B5EF4-FFF2-40B4-BE49-F238E27FC236}">
                <a16:creationId xmlns:a16="http://schemas.microsoft.com/office/drawing/2014/main" id="{0C559FB2-3866-8040-818A-8542609B1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06" y="76200"/>
            <a:ext cx="865778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Until we give you first place,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until we let you begin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to fill us with your Spirit,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renew us from within.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Nothing matters, nothing’s gained;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without your holy presence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our lives are lived in vain.</a:t>
            </a:r>
          </a:p>
        </p:txBody>
      </p:sp>
    </p:spTree>
  </p:cSld>
  <p:clrMapOvr>
    <a:masterClrMapping/>
  </p:clrMapOvr>
  <p:transition>
    <p:strips dir="l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pics\Landscapes\Landscapes (001 - 300)\Landscape 019.jpg">
            <a:extLst>
              <a:ext uri="{FF2B5EF4-FFF2-40B4-BE49-F238E27FC236}">
                <a16:creationId xmlns:a16="http://schemas.microsoft.com/office/drawing/2014/main" id="{42D392DC-1050-FA42-8C1A-0A5CEEFDC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>
            <a:extLst>
              <a:ext uri="{FF2B5EF4-FFF2-40B4-BE49-F238E27FC236}">
                <a16:creationId xmlns:a16="http://schemas.microsoft.com/office/drawing/2014/main" id="{6AA548CA-0ECC-EE4D-883C-DD407A209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022" y="0"/>
            <a:ext cx="697037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Lord, we want to know you,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live our lives to show you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all the love we owe you;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we’re seekers of your heart.</a:t>
            </a:r>
          </a:p>
        </p:txBody>
      </p:sp>
    </p:spTree>
  </p:cSld>
  <p:clrMapOvr>
    <a:masterClrMapping/>
  </p:clrMapOvr>
  <p:transition>
    <p:cover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pics\Landscapes\Landscapes (001 - 300)\Landscape 020.jpg">
            <a:extLst>
              <a:ext uri="{FF2B5EF4-FFF2-40B4-BE49-F238E27FC236}">
                <a16:creationId xmlns:a16="http://schemas.microsoft.com/office/drawing/2014/main" id="{E3A1045B-A190-794C-98CB-3718BA3E6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>
            <a:extLst>
              <a:ext uri="{FF2B5EF4-FFF2-40B4-BE49-F238E27FC236}">
                <a16:creationId xmlns:a16="http://schemas.microsoft.com/office/drawing/2014/main" id="{06C2209E-9A82-AC4D-A424-36E39BEC1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244" y="152400"/>
            <a:ext cx="805315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Because your heart was broken,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because you saw the need,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because you gave so freely,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because of Calvary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we can now be called your own;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complete creations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filled with you alone.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pics\Landscapes\Landscapes (001 - 300)\Landscape 053.jpg">
            <a:extLst>
              <a:ext uri="{FF2B5EF4-FFF2-40B4-BE49-F238E27FC236}">
                <a16:creationId xmlns:a16="http://schemas.microsoft.com/office/drawing/2014/main" id="{FFE95444-26C9-CD45-92DA-CDA8A018C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>
            <a:extLst>
              <a:ext uri="{FF2B5EF4-FFF2-40B4-BE49-F238E27FC236}">
                <a16:creationId xmlns:a16="http://schemas.microsoft.com/office/drawing/2014/main" id="{011C8025-BEA1-2844-8302-45643A76D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22" y="0"/>
            <a:ext cx="697037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Lord, we want to know you,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live our lives to show you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all the love we owe you;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we’re seekers of your heart. </a:t>
            </a:r>
          </a:p>
        </p:txBody>
      </p:sp>
    </p:spTree>
  </p:cSld>
  <p:clrMapOvr>
    <a:masterClrMapping/>
  </p:clrMapOvr>
  <p:transition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pics\Landscapes\Landscapes (001 - 300)\Landscape 031.jpg">
            <a:extLst>
              <a:ext uri="{FF2B5EF4-FFF2-40B4-BE49-F238E27FC236}">
                <a16:creationId xmlns:a16="http://schemas.microsoft.com/office/drawing/2014/main" id="{F4654743-A18A-CB4E-9C4F-3D44B7824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FAE5034E-2CCD-1641-A45B-69ADE8605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835" y="228600"/>
            <a:ext cx="697037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Lord, we want to know you,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live our lives to show you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all the love we owe you;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we’re seekers of your heart.</a:t>
            </a:r>
          </a:p>
        </p:txBody>
      </p:sp>
    </p:spTree>
    <p:extLst>
      <p:ext uri="{BB962C8B-B14F-4D97-AF65-F5344CB8AC3E}">
        <p14:creationId xmlns:p14="http://schemas.microsoft.com/office/powerpoint/2010/main" val="1246846487"/>
      </p:ext>
    </p:extLst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 idx="4294967295"/>
          </p:nvPr>
        </p:nvSpPr>
        <p:spPr>
          <a:xfrm>
            <a:off x="685800" y="76200"/>
            <a:ext cx="7772400" cy="685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How Great Thou Art 1/10</a:t>
            </a:r>
          </a:p>
        </p:txBody>
      </p:sp>
      <p:pic>
        <p:nvPicPr>
          <p:cNvPr id="73" name="Shape 7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94524"/>
          </a:xfrm>
          <a:prstGeom prst="rect">
            <a:avLst/>
          </a:prstGeom>
        </p:spPr>
      </p:pic>
      <p:sp>
        <p:nvSpPr>
          <p:cNvPr id="74" name="Shape 74"/>
          <p:cNvSpPr txBox="1"/>
          <p:nvPr/>
        </p:nvSpPr>
        <p:spPr>
          <a:xfrm>
            <a:off x="0" y="0"/>
            <a:ext cx="9144000" cy="69945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>
              <a:defRPr lang="en-US"/>
            </a:defPPr>
            <a:lvl1pPr algn="ctr" defTabSz="914400">
              <a:buClr>
                <a:srgbClr val="FFFFFF"/>
              </a:buClr>
              <a:buSzPct val="25000"/>
              <a:buFont typeface="Arial"/>
              <a:buNone/>
              <a:defRPr sz="3600" b="1" kern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Arial"/>
                <a:cs typeface="Arial"/>
                <a:rtl val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When Christ shall come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With shout of acclamation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And take me home,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What joy shall fill my heart!</a:t>
            </a:r>
          </a:p>
        </p:txBody>
      </p:sp>
    </p:spTree>
    <p:extLst>
      <p:ext uri="{BB962C8B-B14F-4D97-AF65-F5344CB8AC3E}">
        <p14:creationId xmlns:p14="http://schemas.microsoft.com/office/powerpoint/2010/main" val="473166582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-242888"/>
            <a:ext cx="9144000" cy="685801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>
                <a:cs typeface="+mj-cs"/>
              </a:rPr>
              <a:t>Spiritual Gifts Class Record</a:t>
            </a:r>
            <a:endParaRPr lang="en-US" sz="4400" b="1" dirty="0">
              <a:cs typeface="+mj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8375650" y="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b="1">
                <a:solidFill>
                  <a:srgbClr val="000000"/>
                </a:solidFill>
              </a:rPr>
              <a:t>63</a:t>
            </a:r>
            <a:endParaRPr lang="en-US" sz="2000" b="1">
              <a:solidFill>
                <a:srgbClr val="FFFFFF"/>
              </a:solidFill>
            </a:endParaRPr>
          </a:p>
        </p:txBody>
      </p:sp>
      <p:graphicFrame>
        <p:nvGraphicFramePr>
          <p:cNvPr id="43385" name="Group 3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759762"/>
              </p:ext>
            </p:extLst>
          </p:nvPr>
        </p:nvGraphicFramePr>
        <p:xfrm>
          <a:off x="214313" y="404813"/>
          <a:ext cx="8534400" cy="6426207"/>
        </p:xfrm>
        <a:graphic>
          <a:graphicData uri="http://schemas.openxmlformats.org/drawingml/2006/table">
            <a:tbl>
              <a:tblPr/>
              <a:tblGrid>
                <a:gridCol w="182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4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9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4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9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Teach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Evan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Pastor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Exhort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Admin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Faith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Giving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Service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Mercy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Rick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Cassandra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Eve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Hannah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Genevieve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Joen</a:t>
                      </a:r>
                      <a:r>
                        <a:rPr lang="en-US" sz="1600" b="1" dirty="0"/>
                        <a:t> Yen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Swee Guan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Isaac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Jason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Jessica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Desmond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r>
                        <a:rPr lang="en-US" sz="1600" b="1" dirty="0"/>
                        <a:t>Wee </a:t>
                      </a:r>
                      <a:r>
                        <a:rPr lang="en-US" sz="1600" b="1" dirty="0" err="1"/>
                        <a:t>Seong</a:t>
                      </a:r>
                      <a:endParaRPr lang="en-US" sz="1600" b="1" dirty="0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r>
                        <a:rPr lang="en-US" sz="1600" b="1" dirty="0"/>
                        <a:t>Siew Kuan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r>
                        <a:rPr lang="en-US" sz="1600" b="1" dirty="0"/>
                        <a:t>Moses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r>
                        <a:rPr lang="en-US" sz="1600" b="1" dirty="0"/>
                        <a:t>Mimi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Xena</a:t>
                      </a:r>
                      <a:r>
                        <a:rPr lang="en-US" sz="1600" b="1" baseline="0" dirty="0"/>
                        <a:t> Wendy</a:t>
                      </a:r>
                      <a:endParaRPr lang="en-US" sz="1600" b="1" dirty="0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Total Scores of 1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2846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-1524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cs typeface="+mj-cs"/>
              </a:rPr>
              <a:t>Spiritual Gifts Class Record</a:t>
            </a:r>
            <a:endParaRPr lang="en-US" sz="4800" b="1">
              <a:cs typeface="+mj-cs"/>
            </a:endParaRP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8375650" y="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b="1">
                <a:solidFill>
                  <a:srgbClr val="000000"/>
                </a:solidFill>
              </a:rPr>
              <a:t>63</a:t>
            </a:r>
            <a:endParaRPr lang="en-US" sz="2000" b="1">
              <a:solidFill>
                <a:srgbClr val="FFFFFF"/>
              </a:solidFill>
            </a:endParaRPr>
          </a:p>
        </p:txBody>
      </p:sp>
      <p:graphicFrame>
        <p:nvGraphicFramePr>
          <p:cNvPr id="74756" name="Group 4"/>
          <p:cNvGraphicFramePr>
            <a:graphicFrameLocks noGrp="1"/>
          </p:cNvGraphicFramePr>
          <p:nvPr/>
        </p:nvGraphicFramePr>
        <p:xfrm>
          <a:off x="304800" y="533400"/>
          <a:ext cx="8610600" cy="6232561"/>
        </p:xfrm>
        <a:graphic>
          <a:graphicData uri="http://schemas.openxmlformats.org/drawingml/2006/table">
            <a:tbl>
              <a:tblPr/>
              <a:tblGrid>
                <a:gridCol w="1838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8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37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08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Teach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Evan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Pastor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Exhort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Admin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Faith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Giving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Service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Mercy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Rick Griffith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 Char Ley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 Cheng Kiat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 Djenny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 Chay Giam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 Roy 30-39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 Jim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 Casurine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 Rene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 No Htoo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10 Sokheang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11 Tom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12 Vanna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13 Jin Ju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14 Babychen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Totals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-1524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cs typeface="+mj-cs"/>
              </a:rPr>
              <a:t>Spiritual Gifts Class Record - Grads</a:t>
            </a:r>
            <a:endParaRPr lang="en-US" sz="4800" b="1">
              <a:cs typeface="+mj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8375650" y="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b="1">
                <a:solidFill>
                  <a:srgbClr val="000000"/>
                </a:solidFill>
              </a:rPr>
              <a:t>63</a:t>
            </a:r>
            <a:endParaRPr lang="en-US" sz="2000" b="1">
              <a:solidFill>
                <a:srgbClr val="FFFFFF"/>
              </a:solidFill>
            </a:endParaRPr>
          </a:p>
        </p:txBody>
      </p:sp>
      <p:graphicFrame>
        <p:nvGraphicFramePr>
          <p:cNvPr id="43385" name="Group 377"/>
          <p:cNvGraphicFramePr>
            <a:graphicFrameLocks noGrp="1"/>
          </p:cNvGraphicFramePr>
          <p:nvPr/>
        </p:nvGraphicFramePr>
        <p:xfrm>
          <a:off x="304800" y="533400"/>
          <a:ext cx="8534400" cy="6340483"/>
        </p:xfrm>
        <a:graphic>
          <a:graphicData uri="http://schemas.openxmlformats.org/drawingml/2006/table">
            <a:tbl>
              <a:tblPr/>
              <a:tblGrid>
                <a:gridCol w="182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4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9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4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048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Teach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Evan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Pastor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Exhort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Admin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Faith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Giving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Service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Mercy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Rick Griffith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Loo, James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Ong Geok Wah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Chang, Deborah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Ho, Ivan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Lo, Matthew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Say, Simon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Chandra, Elisabeth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Sun, Lora May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Tran, Thuy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Low, Penny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Gombojav, Tumen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Han, James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Ling Ing Lung, Eric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Tan, Kenneth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Nanghee, Syndang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Wong, Karsun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Total Slide 1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76200" y="-1524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cs typeface="+mj-cs"/>
              </a:rPr>
              <a:t>Spiritual Gifts Class Record - Bachelor</a:t>
            </a:r>
            <a:endParaRPr lang="en-US" sz="4800" b="1">
              <a:cs typeface="+mj-cs"/>
            </a:endParaRPr>
          </a:p>
        </p:txBody>
      </p:sp>
      <p:sp>
        <p:nvSpPr>
          <p:cNvPr id="78851" name="Rectangle 1027"/>
          <p:cNvSpPr>
            <a:spLocks noChangeArrowheads="1"/>
          </p:cNvSpPr>
          <p:nvPr/>
        </p:nvSpPr>
        <p:spPr bwMode="auto">
          <a:xfrm>
            <a:off x="8375650" y="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b="1">
                <a:solidFill>
                  <a:srgbClr val="000000"/>
                </a:solidFill>
              </a:rPr>
              <a:t>63</a:t>
            </a:r>
            <a:endParaRPr lang="en-US" sz="2000" b="1">
              <a:solidFill>
                <a:srgbClr val="FFFFFF"/>
              </a:solidFill>
            </a:endParaRPr>
          </a:p>
        </p:txBody>
      </p:sp>
      <p:graphicFrame>
        <p:nvGraphicFramePr>
          <p:cNvPr id="79208" name="Group 1384"/>
          <p:cNvGraphicFramePr>
            <a:graphicFrameLocks noGrp="1"/>
          </p:cNvGraphicFramePr>
          <p:nvPr/>
        </p:nvGraphicFramePr>
        <p:xfrm>
          <a:off x="304800" y="533400"/>
          <a:ext cx="8534400" cy="5669007"/>
        </p:xfrm>
        <a:graphic>
          <a:graphicData uri="http://schemas.openxmlformats.org/drawingml/2006/table">
            <a:tbl>
              <a:tblPr/>
              <a:tblGrid>
                <a:gridCol w="182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4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9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4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047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Teach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Evan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Pastor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Exhort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Admin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Faith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Giving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Service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Mercy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Rick Griffith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Chumbeni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Moe Ka Fat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Joni Siau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Joshua Rungsung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Karl Fritz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Maya Perera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Jacob Ang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Michael Mohgan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William Siew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David Ravi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Total Slide 1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Total Slide 2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Grand Total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-242888"/>
            <a:ext cx="9144000" cy="685801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>
                <a:cs typeface="+mj-cs"/>
              </a:rPr>
              <a:t>Crossroads Spiritual Gifts Results</a:t>
            </a:r>
            <a:endParaRPr lang="en-US" sz="4400" b="1" dirty="0">
              <a:cs typeface="+mj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8375650" y="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b="1">
                <a:solidFill>
                  <a:srgbClr val="000000"/>
                </a:solidFill>
              </a:rPr>
              <a:t>63</a:t>
            </a:r>
            <a:endParaRPr lang="en-US" sz="2000" b="1">
              <a:solidFill>
                <a:srgbClr val="FFFFFF"/>
              </a:solidFill>
            </a:endParaRPr>
          </a:p>
        </p:txBody>
      </p:sp>
      <p:graphicFrame>
        <p:nvGraphicFramePr>
          <p:cNvPr id="43385" name="Group 377"/>
          <p:cNvGraphicFramePr>
            <a:graphicFrameLocks noGrp="1"/>
          </p:cNvGraphicFramePr>
          <p:nvPr/>
        </p:nvGraphicFramePr>
        <p:xfrm>
          <a:off x="214313" y="404813"/>
          <a:ext cx="8534400" cy="6426207"/>
        </p:xfrm>
        <a:graphic>
          <a:graphicData uri="http://schemas.openxmlformats.org/drawingml/2006/table">
            <a:tbl>
              <a:tblPr/>
              <a:tblGrid>
                <a:gridCol w="182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4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9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4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9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Teach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Evan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Pastor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Exhort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Admin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Faith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Giving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Service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Mercy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Rick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Susan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Lewis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Barbara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Leland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Linda Calhoun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Andrew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Adrielle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Valentin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Jieun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Bal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Carol</a:t>
                      </a:r>
                      <a:endParaRPr lang="en-US" sz="1600" b="1" dirty="0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r>
                        <a:rPr lang="en-US" sz="1600" b="1" dirty="0"/>
                        <a:t>Drew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r>
                        <a:rPr lang="en-US" sz="1600" b="1" dirty="0"/>
                        <a:t>Linda Fones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r>
                        <a:rPr lang="en-US" sz="1600" b="1" dirty="0"/>
                        <a:t>Robert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2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r>
                        <a:rPr lang="en-US" sz="1600" b="1" dirty="0"/>
                        <a:t>Geeta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2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Net Scores of 1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-280988"/>
            <a:ext cx="9144000" cy="685801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/>
              <a:t>Crossroads Spiritual Gifts Results</a:t>
            </a:r>
            <a:endParaRPr lang="en-US" sz="4400" b="1" dirty="0">
              <a:cs typeface="+mj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8375650" y="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b="1">
                <a:solidFill>
                  <a:srgbClr val="000000"/>
                </a:solidFill>
              </a:rPr>
              <a:t>63</a:t>
            </a:r>
            <a:endParaRPr lang="en-US" sz="2000" b="1">
              <a:solidFill>
                <a:srgbClr val="FFFFFF"/>
              </a:solidFill>
            </a:endParaRPr>
          </a:p>
        </p:txBody>
      </p:sp>
      <p:graphicFrame>
        <p:nvGraphicFramePr>
          <p:cNvPr id="43385" name="Group 377"/>
          <p:cNvGraphicFramePr>
            <a:graphicFrameLocks noGrp="1"/>
          </p:cNvGraphicFramePr>
          <p:nvPr/>
        </p:nvGraphicFramePr>
        <p:xfrm>
          <a:off x="214313" y="428625"/>
          <a:ext cx="8534400" cy="6456360"/>
        </p:xfrm>
        <a:graphic>
          <a:graphicData uri="http://schemas.openxmlformats.org/drawingml/2006/table">
            <a:tbl>
              <a:tblPr/>
              <a:tblGrid>
                <a:gridCol w="182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4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9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4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9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Teach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Evan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Pastor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Exhort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Admin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Faith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Giving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Service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Mercy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19">
                <a:tc>
                  <a:txBody>
                    <a:bodyPr/>
                    <a:lstStyle/>
                    <a:p>
                      <a:r>
                        <a:rPr lang="en-US" sz="1600" b="1" dirty="0"/>
                        <a:t>Singpu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2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19">
                <a:tc>
                  <a:txBody>
                    <a:bodyPr/>
                    <a:lstStyle/>
                    <a:p>
                      <a:r>
                        <a:rPr lang="en-US" sz="1600" b="1" dirty="0"/>
                        <a:t>Kim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2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19">
                <a:tc>
                  <a:txBody>
                    <a:bodyPr/>
                    <a:lstStyle/>
                    <a:p>
                      <a:r>
                        <a:rPr lang="en-US" sz="1600" b="1" dirty="0"/>
                        <a:t>Athan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19">
                <a:tc>
                  <a:txBody>
                    <a:bodyPr/>
                    <a:lstStyle/>
                    <a:p>
                      <a:r>
                        <a:rPr lang="en-US" sz="1600" b="1" dirty="0"/>
                        <a:t>Chanchan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19">
                <a:tc>
                  <a:txBody>
                    <a:bodyPr/>
                    <a:lstStyle/>
                    <a:p>
                      <a:r>
                        <a:rPr lang="en-US" sz="1600" b="1" dirty="0"/>
                        <a:t>Albina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19">
                <a:tc>
                  <a:txBody>
                    <a:bodyPr/>
                    <a:lstStyle/>
                    <a:p>
                      <a:r>
                        <a:rPr lang="en-US" sz="1600" b="1" dirty="0"/>
                        <a:t>Désirée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19">
                <a:tc>
                  <a:txBody>
                    <a:bodyPr/>
                    <a:lstStyle/>
                    <a:p>
                      <a:r>
                        <a:rPr lang="en-US" sz="1600" b="1" dirty="0"/>
                        <a:t>Jonathan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19">
                <a:tc>
                  <a:txBody>
                    <a:bodyPr/>
                    <a:lstStyle/>
                    <a:p>
                      <a:r>
                        <a:rPr lang="en-US" sz="1600" b="1" dirty="0"/>
                        <a:t>Eva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19">
                <a:tc>
                  <a:txBody>
                    <a:bodyPr/>
                    <a:lstStyle/>
                    <a:p>
                      <a:r>
                        <a:rPr lang="en-US" sz="1600" b="1" dirty="0"/>
                        <a:t>Deborah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19">
                <a:tc>
                  <a:txBody>
                    <a:bodyPr/>
                    <a:lstStyle/>
                    <a:p>
                      <a:r>
                        <a:rPr lang="en-US" sz="1600" b="1" dirty="0"/>
                        <a:t>Miriam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19">
                <a:tc>
                  <a:txBody>
                    <a:bodyPr/>
                    <a:lstStyle/>
                    <a:p>
                      <a:r>
                        <a:rPr lang="en-US" sz="1600" b="1" dirty="0"/>
                        <a:t>Shannah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1813">
                <a:tc>
                  <a:txBody>
                    <a:bodyPr/>
                    <a:lstStyle/>
                    <a:p>
                      <a:r>
                        <a:rPr lang="en-US" sz="1600" b="1" dirty="0"/>
                        <a:t>Tessa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813">
                <a:tc>
                  <a:txBody>
                    <a:bodyPr/>
                    <a:lstStyle/>
                    <a:p>
                      <a:r>
                        <a:rPr lang="en-US" sz="1600" b="1" dirty="0"/>
                        <a:t>Sean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13">
                <a:tc>
                  <a:txBody>
                    <a:bodyPr/>
                    <a:lstStyle/>
                    <a:p>
                      <a:r>
                        <a:rPr lang="en-US" sz="1600" b="1" dirty="0"/>
                        <a:t>Arun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Net Scores of 1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First Slide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52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Total Scores of 1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-242888"/>
            <a:ext cx="9144000" cy="685801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>
                <a:cs typeface="+mj-cs"/>
              </a:rPr>
              <a:t>Spiritual Gifts Class Record</a:t>
            </a:r>
            <a:endParaRPr lang="en-US" sz="4400" b="1" dirty="0">
              <a:cs typeface="+mj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8375650" y="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b="1">
                <a:solidFill>
                  <a:srgbClr val="000000"/>
                </a:solidFill>
              </a:rPr>
              <a:t>63</a:t>
            </a:r>
            <a:endParaRPr lang="en-US" sz="2000" b="1">
              <a:solidFill>
                <a:srgbClr val="FFFFFF"/>
              </a:solidFill>
            </a:endParaRPr>
          </a:p>
        </p:txBody>
      </p:sp>
      <p:graphicFrame>
        <p:nvGraphicFramePr>
          <p:cNvPr id="43385" name="Group 377"/>
          <p:cNvGraphicFramePr>
            <a:graphicFrameLocks noGrp="1"/>
          </p:cNvGraphicFramePr>
          <p:nvPr/>
        </p:nvGraphicFramePr>
        <p:xfrm>
          <a:off x="214313" y="404813"/>
          <a:ext cx="8534400" cy="6426207"/>
        </p:xfrm>
        <a:graphic>
          <a:graphicData uri="http://schemas.openxmlformats.org/drawingml/2006/table">
            <a:tbl>
              <a:tblPr/>
              <a:tblGrid>
                <a:gridCol w="182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4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9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4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9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Teach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Evan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Pastor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Exhort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Admin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Faith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Giving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Service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Mercy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Rick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Total Scores of 1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Holy Spirit PPT link at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9608" y="692696"/>
            <a:ext cx="9146817" cy="5530880"/>
            <a:chOff x="-19608" y="692696"/>
            <a:chExt cx="9146817" cy="5530880"/>
          </a:xfrm>
        </p:grpSpPr>
        <p:pic>
          <p:nvPicPr>
            <p:cNvPr id="6" name="Picture 5" descr="Screen Shot 2015-12-12 at 9.41.12 PM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791" y="1197992"/>
              <a:ext cx="9144000" cy="5025584"/>
            </a:xfrm>
            <a:prstGeom prst="rect">
              <a:avLst/>
            </a:prstGeom>
          </p:spPr>
        </p:pic>
        <p:pic>
          <p:nvPicPr>
            <p:cNvPr id="7" name="Picture 6" descr="Screen Shot 2015-12-12 at 9.41.12 PM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9608" y="692696"/>
              <a:ext cx="9144000" cy="837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058712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199208209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 idx="4294967295"/>
          </p:nvPr>
        </p:nvSpPr>
        <p:spPr>
          <a:xfrm>
            <a:off x="685800" y="76200"/>
            <a:ext cx="7772400" cy="685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How Great Thou Art 1/10</a:t>
            </a:r>
          </a:p>
        </p:txBody>
      </p:sp>
      <p:pic>
        <p:nvPicPr>
          <p:cNvPr id="73" name="Shape 7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94524"/>
          </a:xfrm>
          <a:prstGeom prst="rect">
            <a:avLst/>
          </a:prstGeom>
        </p:spPr>
      </p:pic>
      <p:sp>
        <p:nvSpPr>
          <p:cNvPr id="74" name="Shape 74"/>
          <p:cNvSpPr txBox="1"/>
          <p:nvPr/>
        </p:nvSpPr>
        <p:spPr>
          <a:xfrm>
            <a:off x="0" y="0"/>
            <a:ext cx="9144000" cy="69945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>
              <a:defRPr lang="en-US"/>
            </a:defPPr>
            <a:lvl1pPr algn="ctr" defTabSz="914400">
              <a:buClr>
                <a:srgbClr val="FFFFFF"/>
              </a:buClr>
              <a:buSzPct val="25000"/>
              <a:buFont typeface="Arial"/>
              <a:buNone/>
              <a:defRPr sz="3600" b="1" kern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Arial"/>
                <a:cs typeface="Arial"/>
                <a:rtl val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Then I shall bow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In humble adoration,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And there proclaim,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"My God, how great thou art!"</a:t>
            </a:r>
          </a:p>
        </p:txBody>
      </p:sp>
    </p:spTree>
    <p:extLst>
      <p:ext uri="{BB962C8B-B14F-4D97-AF65-F5344CB8AC3E}">
        <p14:creationId xmlns:p14="http://schemas.microsoft.com/office/powerpoint/2010/main" val="2272595823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 idx="4294967295"/>
          </p:nvPr>
        </p:nvSpPr>
        <p:spPr>
          <a:xfrm>
            <a:off x="685800" y="76200"/>
            <a:ext cx="7772400" cy="685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How Great Thou Art 1/10</a:t>
            </a:r>
          </a:p>
        </p:txBody>
      </p:sp>
      <p:pic>
        <p:nvPicPr>
          <p:cNvPr id="73" name="Shape 7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94524"/>
          </a:xfrm>
          <a:prstGeom prst="rect">
            <a:avLst/>
          </a:prstGeom>
        </p:spPr>
      </p:pic>
      <p:sp>
        <p:nvSpPr>
          <p:cNvPr id="74" name="Shape 74"/>
          <p:cNvSpPr txBox="1"/>
          <p:nvPr/>
        </p:nvSpPr>
        <p:spPr>
          <a:xfrm>
            <a:off x="0" y="0"/>
            <a:ext cx="9144000" cy="69945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>
              <a:defRPr lang="en-US"/>
            </a:defPPr>
            <a:lvl1pPr algn="ctr" defTabSz="914400">
              <a:buClr>
                <a:srgbClr val="FFFFFF"/>
              </a:buClr>
              <a:buSzPct val="25000"/>
              <a:buFont typeface="Arial"/>
              <a:buNone/>
              <a:defRPr sz="3600" b="1" kern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Arial"/>
                <a:cs typeface="Arial"/>
                <a:rtl val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Then sings my soul,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My Savior God, to thee: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How great thou art!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How great thou art!</a:t>
            </a:r>
          </a:p>
        </p:txBody>
      </p:sp>
    </p:spTree>
    <p:extLst>
      <p:ext uri="{BB962C8B-B14F-4D97-AF65-F5344CB8AC3E}">
        <p14:creationId xmlns:p14="http://schemas.microsoft.com/office/powerpoint/2010/main" val="113711720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 idx="4294967295"/>
          </p:nvPr>
        </p:nvSpPr>
        <p:spPr>
          <a:xfrm>
            <a:off x="685800" y="76200"/>
            <a:ext cx="7772400" cy="685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How Great Thou Art 1/10</a:t>
            </a:r>
          </a:p>
        </p:txBody>
      </p:sp>
      <p:pic>
        <p:nvPicPr>
          <p:cNvPr id="73" name="Shape 7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94524"/>
          </a:xfrm>
          <a:prstGeom prst="rect">
            <a:avLst/>
          </a:prstGeom>
        </p:spPr>
      </p:pic>
      <p:sp>
        <p:nvSpPr>
          <p:cNvPr id="74" name="Shape 74"/>
          <p:cNvSpPr txBox="1"/>
          <p:nvPr/>
        </p:nvSpPr>
        <p:spPr>
          <a:xfrm>
            <a:off x="0" y="0"/>
            <a:ext cx="9144000" cy="69945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>
              <a:defRPr lang="en-US"/>
            </a:defPPr>
            <a:lvl1pPr algn="ctr" defTabSz="914400">
              <a:buClr>
                <a:srgbClr val="FFFFFF"/>
              </a:buClr>
              <a:buSzPct val="25000"/>
              <a:buFont typeface="Arial"/>
              <a:buNone/>
              <a:defRPr sz="3600" b="1" kern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Arial"/>
                <a:cs typeface="Arial"/>
                <a:rtl val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Then sings my soul,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My Savior God, to thee: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How great thou art!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How great thou art!</a:t>
            </a:r>
          </a:p>
        </p:txBody>
      </p:sp>
    </p:spTree>
    <p:extLst>
      <p:ext uri="{BB962C8B-B14F-4D97-AF65-F5344CB8AC3E}">
        <p14:creationId xmlns:p14="http://schemas.microsoft.com/office/powerpoint/2010/main" val="1678088484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one-with-G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2" name="Shape 62"/>
          <p:cNvSpPr txBox="1"/>
          <p:nvPr/>
        </p:nvSpPr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Calibri"/>
              <a:cs typeface="+mn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Calibri"/>
                <a:cs typeface="+mn-cs"/>
                <a:sym typeface="Calibri"/>
              </a:rPr>
              <a:t>SPEAK, O LORD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Calibri"/>
              <a:cs typeface="+mn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Calibri"/>
                <a:cs typeface="+mn-cs"/>
                <a:sym typeface="Calibri"/>
              </a:rPr>
              <a:t>Keith Getty &amp; Stuart Townend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Calibri"/>
              <a:cs typeface="+mn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Calibri"/>
              <a:cs typeface="+mn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Calibri"/>
              <a:cs typeface="+mn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Calibri"/>
              <a:cs typeface="+mn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Calibri"/>
              <a:cs typeface="+mn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Calibri"/>
              <a:cs typeface="+mn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Calibri"/>
              <a:cs typeface="+mn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Calibri"/>
                <a:cs typeface="+mn-cs"/>
                <a:sym typeface="Calibri"/>
              </a:rPr>
              <a:t>CCLI Song # 4615235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Calibri"/>
                <a:cs typeface="+mn-cs"/>
                <a:sym typeface="Calibri"/>
              </a:rPr>
              <a:t>© 2005 Thankyou Music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Calibri"/>
                <a:cs typeface="+mn-cs"/>
                <a:sym typeface="Calibri"/>
              </a:rPr>
              <a:t>CIC CCLI Licence # 277507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Calibri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642301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one-with-G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2" name="Shape 62"/>
          <p:cNvSpPr txBox="1"/>
          <p:nvPr/>
        </p:nvSpPr>
        <p:spPr>
          <a:xfrm>
            <a:off x="0" y="0"/>
            <a:ext cx="9144000" cy="6857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effectLst>
                  <a:glow rad="1905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Speak, O Lord, as we come to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To receive the food of Your holy word.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Take Your truth, plant it deep in us;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Shape and fashion us in Your likeness,</a:t>
            </a:r>
          </a:p>
        </p:txBody>
      </p:sp>
    </p:spTree>
    <p:extLst>
      <p:ext uri="{BB962C8B-B14F-4D97-AF65-F5344CB8AC3E}">
        <p14:creationId xmlns:p14="http://schemas.microsoft.com/office/powerpoint/2010/main" val="40389987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hopping">
  <a:themeElements>
    <a:clrScheme name="Shopping 1">
      <a:dk1>
        <a:srgbClr val="000000"/>
      </a:dk1>
      <a:lt1>
        <a:srgbClr val="FFFF00"/>
      </a:lt1>
      <a:dk2>
        <a:srgbClr val="99080B"/>
      </a:dk2>
      <a:lt2>
        <a:srgbClr val="FFFF00"/>
      </a:lt2>
      <a:accent1>
        <a:srgbClr val="008040"/>
      </a:accent1>
      <a:accent2>
        <a:srgbClr val="A80206"/>
      </a:accent2>
      <a:accent3>
        <a:srgbClr val="CAAAAA"/>
      </a:accent3>
      <a:accent4>
        <a:srgbClr val="DADA00"/>
      </a:accent4>
      <a:accent5>
        <a:srgbClr val="AAC0AF"/>
      </a:accent5>
      <a:accent6>
        <a:srgbClr val="980205"/>
      </a:accent6>
      <a:hlink>
        <a:srgbClr val="009999"/>
      </a:hlink>
      <a:folHlink>
        <a:srgbClr val="99CC00"/>
      </a:folHlink>
    </a:clrScheme>
    <a:fontScheme name="Shopping">
      <a:majorFont>
        <a:latin typeface="Curlz MT"/>
        <a:ea typeface="ＭＳ Ｐゴシック"/>
        <a:cs typeface="MS Pゴシック"/>
      </a:majorFont>
      <a:minorFont>
        <a:latin typeface="Verdana"/>
        <a:ea typeface="ＭＳ Ｐ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Shopping 1">
        <a:dk1>
          <a:srgbClr val="000000"/>
        </a:dk1>
        <a:lt1>
          <a:srgbClr val="FFFF00"/>
        </a:lt1>
        <a:dk2>
          <a:srgbClr val="99080B"/>
        </a:dk2>
        <a:lt2>
          <a:srgbClr val="FFFF00"/>
        </a:lt2>
        <a:accent1>
          <a:srgbClr val="008040"/>
        </a:accent1>
        <a:accent2>
          <a:srgbClr val="A80206"/>
        </a:accent2>
        <a:accent3>
          <a:srgbClr val="CAAAAA"/>
        </a:accent3>
        <a:accent4>
          <a:srgbClr val="DADA00"/>
        </a:accent4>
        <a:accent5>
          <a:srgbClr val="AAC0AF"/>
        </a:accent5>
        <a:accent6>
          <a:srgbClr val="980205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Glare">
  <a:themeElements>
    <a:clrScheme name="Glare 1">
      <a:dk1>
        <a:srgbClr val="000000"/>
      </a:dk1>
      <a:lt1>
        <a:srgbClr val="FEB446"/>
      </a:lt1>
      <a:dk2>
        <a:srgbClr val="000000"/>
      </a:dk2>
      <a:lt2>
        <a:srgbClr val="786950"/>
      </a:lt2>
      <a:accent1>
        <a:srgbClr val="727DE0"/>
      </a:accent1>
      <a:accent2>
        <a:srgbClr val="D54F41"/>
      </a:accent2>
      <a:accent3>
        <a:srgbClr val="FED6B0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Glare">
      <a:majorFont>
        <a:latin typeface="Times New Roman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Glare 1">
        <a:dk1>
          <a:srgbClr val="000000"/>
        </a:dk1>
        <a:lt1>
          <a:srgbClr val="FEB446"/>
        </a:lt1>
        <a:dk2>
          <a:srgbClr val="0000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ED6B0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Executive">
  <a:themeElements>
    <a:clrScheme name="Executive 1">
      <a:dk1>
        <a:srgbClr val="2C1102"/>
      </a:dk1>
      <a:lt1>
        <a:srgbClr val="686A69"/>
      </a:lt1>
      <a:dk2>
        <a:srgbClr val="FFFFFF"/>
      </a:dk2>
      <a:lt2>
        <a:srgbClr val="808080"/>
      </a:lt2>
      <a:accent1>
        <a:srgbClr val="212164"/>
      </a:accent1>
      <a:accent2>
        <a:srgbClr val="BEAA83"/>
      </a:accent2>
      <a:accent3>
        <a:srgbClr val="B9B9B9"/>
      </a:accent3>
      <a:accent4>
        <a:srgbClr val="240D01"/>
      </a:accent4>
      <a:accent5>
        <a:srgbClr val="ABABB8"/>
      </a:accent5>
      <a:accent6>
        <a:srgbClr val="AC9A76"/>
      </a:accent6>
      <a:hlink>
        <a:srgbClr val="6E3D19"/>
      </a:hlink>
      <a:folHlink>
        <a:srgbClr val="CBC383"/>
      </a:folHlink>
    </a:clrScheme>
    <a:fontScheme name="Executiv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Executive 1">
        <a:dk1>
          <a:srgbClr val="2C1102"/>
        </a:dk1>
        <a:lt1>
          <a:srgbClr val="686A69"/>
        </a:lt1>
        <a:dk2>
          <a:srgbClr val="FFFFFF"/>
        </a:dk2>
        <a:lt2>
          <a:srgbClr val="808080"/>
        </a:lt2>
        <a:accent1>
          <a:srgbClr val="212164"/>
        </a:accent1>
        <a:accent2>
          <a:srgbClr val="BEAA83"/>
        </a:accent2>
        <a:accent3>
          <a:srgbClr val="B9B9B9"/>
        </a:accent3>
        <a:accent4>
          <a:srgbClr val="240D01"/>
        </a:accent4>
        <a:accent5>
          <a:srgbClr val="ABABB8"/>
        </a:accent5>
        <a:accent6>
          <a:srgbClr val="AC9A76"/>
        </a:accent6>
        <a:hlink>
          <a:srgbClr val="6E3D19"/>
        </a:hlink>
        <a:folHlink>
          <a:srgbClr val="CBC38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4366</TotalTime>
  <Words>2932</Words>
  <Application>Microsoft Macintosh PowerPoint</Application>
  <PresentationFormat>On-screen Show (4:3)</PresentationFormat>
  <Paragraphs>1856</Paragraphs>
  <Slides>48</Slides>
  <Notes>38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48</vt:i4>
      </vt:variant>
    </vt:vector>
  </HeadingPairs>
  <TitlesOfParts>
    <vt:vector size="71" baseType="lpstr">
      <vt:lpstr>Arail</vt:lpstr>
      <vt:lpstr>PerryGothic Regular</vt:lpstr>
      <vt:lpstr>Rial</vt:lpstr>
      <vt:lpstr>Arial</vt:lpstr>
      <vt:lpstr>Calibri</vt:lpstr>
      <vt:lpstr>Curlz MT</vt:lpstr>
      <vt:lpstr>Geneva</vt:lpstr>
      <vt:lpstr>Times New Roman</vt:lpstr>
      <vt:lpstr>Verdana</vt:lpstr>
      <vt:lpstr>Wingdings</vt:lpstr>
      <vt:lpstr>Profile</vt:lpstr>
      <vt:lpstr>1_Blank Presentation</vt:lpstr>
      <vt:lpstr>2_Default Design</vt:lpstr>
      <vt:lpstr>1_Profile</vt:lpstr>
      <vt:lpstr>Shopping</vt:lpstr>
      <vt:lpstr>2_Glare</vt:lpstr>
      <vt:lpstr>Executive</vt:lpstr>
      <vt:lpstr>2_Blank Presentation</vt:lpstr>
      <vt:lpstr>1_Default Design</vt:lpstr>
      <vt:lpstr>Orbit</vt:lpstr>
      <vt:lpstr>Blank Presentation</vt:lpstr>
      <vt:lpstr>1_Office Theme</vt:lpstr>
      <vt:lpstr>Default Design</vt:lpstr>
      <vt:lpstr>How to Discern Spiritual Gifts in Yourself and Others</vt:lpstr>
      <vt:lpstr>Is He Worthy?</vt:lpstr>
      <vt:lpstr>How Great Thou Art 1/10</vt:lpstr>
      <vt:lpstr>How Great Thou Art 1/10</vt:lpstr>
      <vt:lpstr>How Great Thou Art 1/10</vt:lpstr>
      <vt:lpstr>How Great Thou Art 1/10</vt:lpstr>
      <vt:lpstr>How Great Thou Art 1/10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Should Churches Aim For?</vt:lpstr>
      <vt:lpstr>Scriptural Marks of a Healthy Church</vt:lpstr>
      <vt:lpstr>Scriptural Marks of a Healthy Church</vt:lpstr>
      <vt:lpstr>Inventories Can Sometimes Help Us Discern Our Gifts</vt:lpstr>
      <vt:lpstr>How can you know what gift God gave you?</vt:lpstr>
      <vt:lpstr>How to Discern Your Spiritual Gifts</vt:lpstr>
      <vt:lpstr>Small Group Discussion Questions</vt:lpstr>
      <vt:lpstr>Categories of Gifts  (1 Peter 4:11)</vt:lpstr>
      <vt:lpstr>Spiritual Gifts Class Record</vt:lpstr>
      <vt:lpstr>Spiritual Gifts Class Record</vt:lpstr>
      <vt:lpstr>Spiritual Gifts Class Record</vt:lpstr>
      <vt:lpstr>Spiritual Gifts Class Record</vt:lpstr>
      <vt:lpstr>There's a reason they're called “gifts”…</vt:lpstr>
      <vt:lpstr>Can a Christian receive more than one gift?</vt:lpstr>
      <vt:lpstr>Two Views on Giftedness</vt:lpstr>
      <vt:lpstr>Speaking Gifts Contrasted</vt:lpstr>
      <vt:lpstr>Serving Gifts Contrasted</vt:lpstr>
      <vt:lpstr>There is no one like you!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Spiritual Gifts Class Record</vt:lpstr>
      <vt:lpstr>Spiritual Gifts Class Record</vt:lpstr>
      <vt:lpstr>Spiritual Gifts Class Record - Grads</vt:lpstr>
      <vt:lpstr>Spiritual Gifts Class Record - Bachelor</vt:lpstr>
      <vt:lpstr>Crossroads Spiritual Gifts Results</vt:lpstr>
      <vt:lpstr>Crossroads Spiritual Gifts Results</vt:lpstr>
      <vt:lpstr>Spiritual Gifts Class Record</vt:lpstr>
      <vt:lpstr>Holy Spirit PPT link at BibleStudyDownloads.org</vt:lpstr>
      <vt:lpstr>Black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Discern Spiritual Gifts in Yourself and Others</dc:title>
  <dc:creator>Rick Griffith</dc:creator>
  <cp:lastModifiedBy>Rick Griffith</cp:lastModifiedBy>
  <cp:revision>239</cp:revision>
  <cp:lastPrinted>2009-02-19T04:52:24Z</cp:lastPrinted>
  <dcterms:created xsi:type="dcterms:W3CDTF">2005-02-02T01:12:17Z</dcterms:created>
  <dcterms:modified xsi:type="dcterms:W3CDTF">2023-02-02T19:08:34Z</dcterms:modified>
</cp:coreProperties>
</file>